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2616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A0A5"/>
    <a:srgbClr val="FFFF66"/>
    <a:srgbClr val="00FFFF"/>
    <a:srgbClr val="00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395" autoAdjust="0"/>
  </p:normalViewPr>
  <p:slideViewPr>
    <p:cSldViewPr>
      <p:cViewPr varScale="1">
        <p:scale>
          <a:sx n="83" d="100"/>
          <a:sy n="83" d="100"/>
        </p:scale>
        <p:origin x="558" y="90"/>
      </p:cViewPr>
      <p:guideLst>
        <p:guide orient="horz" pos="3232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750" y="3187700"/>
            <a:ext cx="6121400" cy="22002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500" y="5815013"/>
            <a:ext cx="5041900" cy="2622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D4FBC-0477-46D5-AB03-CDED0E28D5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43096-A9A0-41F4-ACB8-9F8E75DF09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1288" y="411163"/>
            <a:ext cx="1619250" cy="875506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363" y="411163"/>
            <a:ext cx="4708525" cy="875506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089B7-5AB9-4BFA-80E5-AD50515426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F5744-CAC5-4566-9522-E63749B289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325" y="6594475"/>
            <a:ext cx="6121400" cy="2038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325" y="4349750"/>
            <a:ext cx="6121400" cy="2244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3A-9704-49F8-97C7-E6CAB3523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363" y="2395538"/>
            <a:ext cx="3163887" cy="6770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76650" y="2395538"/>
            <a:ext cx="3163888" cy="6770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EA190-F073-4523-9BDE-8E0EE7EB5C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63" y="411163"/>
            <a:ext cx="6480175" cy="170973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363" y="2297113"/>
            <a:ext cx="3181350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363" y="3254375"/>
            <a:ext cx="3181350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600" y="2297113"/>
            <a:ext cx="3182938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600" y="3254375"/>
            <a:ext cx="3182938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1D17-87E1-4D91-AC4B-C6EAF57B74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3F9E6-9B4D-43E4-8364-8D60D5A95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22A12-41D7-42EA-89B6-AA9E39B5AB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63" y="407988"/>
            <a:ext cx="2368550" cy="173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4638" y="407988"/>
            <a:ext cx="4025900" cy="8758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363" y="2147888"/>
            <a:ext cx="2368550" cy="7018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07EDD-62B7-4FF1-9D7B-56A77EE98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288" y="7183438"/>
            <a:ext cx="4321175" cy="847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288" y="917575"/>
            <a:ext cx="4321175" cy="6156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288" y="8031163"/>
            <a:ext cx="4321175" cy="12049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5A1E1-AA79-4F23-B960-2769003F2D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411163"/>
            <a:ext cx="648017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722" tIns="49362" rIns="98722" bIns="493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2395538"/>
            <a:ext cx="6480175" cy="677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0363" y="9344025"/>
            <a:ext cx="16795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625" y="9344025"/>
            <a:ext cx="227965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963" y="9344025"/>
            <a:ext cx="16795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CDF500CF-9E8D-49BD-BCF2-4E02FC66E9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69888" indent="-369888" algn="l" defTabSz="987425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35075" indent="-247650" algn="l" defTabSz="987425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28788" indent="-247650" algn="l" defTabSz="987425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22500" indent="-247650" algn="l" defTabSz="987425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6797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369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5941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513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6"/>
          <p:cNvSpPr>
            <a:spLocks noChangeArrowheads="1"/>
          </p:cNvSpPr>
          <p:nvPr/>
        </p:nvSpPr>
        <p:spPr bwMode="auto">
          <a:xfrm>
            <a:off x="431800" y="3780545"/>
            <a:ext cx="6192838" cy="1893808"/>
          </a:xfrm>
          <a:prstGeom prst="roundRect">
            <a:avLst>
              <a:gd name="adj" fmla="val 8338"/>
            </a:avLst>
          </a:prstGeom>
          <a:noFill/>
          <a:ln w="25400">
            <a:solidFill>
              <a:srgbClr val="00A0A5"/>
            </a:solidFill>
            <a:round/>
            <a:headEnd/>
            <a:tailEnd/>
          </a:ln>
        </p:spPr>
        <p:txBody>
          <a:bodyPr wrap="none" lIns="98722" tIns="49362" rIns="98722" bIns="49362" anchor="t" anchorCtr="0"/>
          <a:lstStyle/>
          <a:p>
            <a:pPr algn="ctr" defTabSz="987425"/>
            <a:r>
              <a:rPr lang="ja-JP" altLang="en-US" sz="1700" b="1">
                <a:ea typeface="ＭＳ ゴシック" pitchFamily="49" charset="-128"/>
              </a:rPr>
              <a:t>　</a:t>
            </a:r>
            <a:r>
              <a:rPr lang="ja-JP" altLang="en-US" sz="1700" b="1">
                <a:latin typeface="HG丸ｺﾞｼｯｸM-PRO" pitchFamily="50" charset="-128"/>
                <a:ea typeface="HG丸ｺﾞｼｯｸM-PRO" pitchFamily="50" charset="-128"/>
              </a:rPr>
              <a:t>特　　　</a:t>
            </a:r>
            <a:r>
              <a:rPr lang="ja-JP" altLang="en-US" sz="1700" b="1" dirty="0">
                <a:latin typeface="HG丸ｺﾞｼｯｸM-PRO" pitchFamily="50" charset="-128"/>
                <a:ea typeface="HG丸ｺﾞｼｯｸM-PRO" pitchFamily="50" charset="-128"/>
              </a:rPr>
              <a:t>長</a:t>
            </a:r>
            <a:r>
              <a:rPr lang="ja-JP" altLang="en-US" sz="1700" b="1" dirty="0">
                <a:ea typeface="ＭＳ ゴシック" pitchFamily="49" charset="-128"/>
              </a:rPr>
              <a:t>　　</a:t>
            </a:r>
          </a:p>
        </p:txBody>
      </p:sp>
      <p:sp>
        <p:nvSpPr>
          <p:cNvPr id="2051" name="Rectangle 19"/>
          <p:cNvSpPr>
            <a:spLocks noChangeArrowheads="1"/>
          </p:cNvSpPr>
          <p:nvPr/>
        </p:nvSpPr>
        <p:spPr bwMode="auto">
          <a:xfrm>
            <a:off x="431800" y="9163050"/>
            <a:ext cx="6264275" cy="71438"/>
          </a:xfrm>
          <a:prstGeom prst="rect">
            <a:avLst/>
          </a:prstGeom>
          <a:solidFill>
            <a:srgbClr val="00A0A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576114" y="4198631"/>
            <a:ext cx="5904657" cy="472429"/>
          </a:xfrm>
          <a:prstGeom prst="roundRect">
            <a:avLst>
              <a:gd name="adj" fmla="val 16667"/>
            </a:avLst>
          </a:prstGeom>
          <a:solidFill>
            <a:srgbClr val="00A0A5"/>
          </a:solidFill>
          <a:ln w="12700" cmpd="sng">
            <a:noFill/>
            <a:round/>
            <a:headEnd/>
            <a:tailEnd/>
          </a:ln>
          <a:effectLst/>
        </p:spPr>
        <p:txBody>
          <a:bodyPr wrap="none" lIns="98722" tIns="49362" rIns="98722" bIns="49362" anchor="ctr"/>
          <a:lstStyle/>
          <a:p>
            <a:pPr defTabSz="987425">
              <a:defRPr/>
            </a:pPr>
            <a:r>
              <a:rPr lang="ja-JP" altLang="en-US" sz="1800" b="1" dirty="0">
                <a:ln w="6350" cmpd="sng">
                  <a:noFill/>
                  <a:prstDash val="solid"/>
                </a:ln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　　必要最小限の大きさで「適用範囲」が広い</a:t>
            </a:r>
            <a:endParaRPr lang="ja-JP" altLang="en-US" sz="1700" b="1" dirty="0">
              <a:solidFill>
                <a:schemeClr val="bg1"/>
              </a:solidFill>
              <a:ea typeface="ＭＳ ゴシック" pitchFamily="49" charset="-128"/>
            </a:endParaRPr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431800" y="5345698"/>
            <a:ext cx="6192838" cy="26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重　　量　約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6kg</a:t>
            </a:r>
            <a:r>
              <a:rPr lang="ja-JP" altLang="en-US" sz="1500" i="1" dirty="0">
                <a:latin typeface="HG丸ｺﾞｼｯｸM-PRO" pitchFamily="50" charset="-128"/>
                <a:ea typeface="HG丸ｺﾞｼｯｸM-PRO" pitchFamily="50" charset="-128"/>
              </a:rPr>
              <a:t>　　</a:t>
            </a:r>
          </a:p>
        </p:txBody>
      </p:sp>
      <p:sp>
        <p:nvSpPr>
          <p:cNvPr id="2054" name="Text Box 15"/>
          <p:cNvSpPr txBox="1">
            <a:spLocks noChangeArrowheads="1"/>
          </p:cNvSpPr>
          <p:nvPr/>
        </p:nvSpPr>
        <p:spPr bwMode="auto">
          <a:xfrm>
            <a:off x="3887788" y="9667875"/>
            <a:ext cx="2520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ja-JP" altLang="en-US" sz="900" dirty="0"/>
              <a:t>〒</a:t>
            </a:r>
            <a:r>
              <a:rPr lang="en-US" altLang="ja-JP" sz="900" dirty="0"/>
              <a:t>140-0005</a:t>
            </a:r>
            <a:r>
              <a:rPr lang="ja-JP" altLang="en-US" sz="900" dirty="0"/>
              <a:t>　東京都品川区広町</a:t>
            </a:r>
            <a:r>
              <a:rPr lang="en-US" altLang="ja-JP" sz="900" dirty="0"/>
              <a:t>1</a:t>
            </a:r>
            <a:r>
              <a:rPr lang="ja-JP" altLang="en-US" sz="900" dirty="0"/>
              <a:t>丁目</a:t>
            </a:r>
            <a:r>
              <a:rPr lang="en-US" altLang="ja-JP" sz="900" dirty="0"/>
              <a:t>3</a:t>
            </a:r>
            <a:r>
              <a:rPr lang="ja-JP" altLang="en-US" sz="900" dirty="0"/>
              <a:t>番</a:t>
            </a:r>
            <a:r>
              <a:rPr lang="en-US" altLang="ja-JP" sz="900" dirty="0"/>
              <a:t>30</a:t>
            </a:r>
            <a:r>
              <a:rPr lang="ja-JP" altLang="en-US" sz="900" dirty="0"/>
              <a:t>号</a:t>
            </a:r>
            <a:endParaRPr lang="en-US" altLang="ja-JP" sz="900" dirty="0"/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900" dirty="0">
                <a:latin typeface="ＭＳ Ｐゴシック" pitchFamily="50" charset="-128"/>
              </a:rPr>
              <a:t>TEL</a:t>
            </a:r>
            <a:r>
              <a:rPr lang="ja-JP" altLang="en-US" sz="900" dirty="0">
                <a:latin typeface="ＭＳ Ｐゴシック" pitchFamily="50" charset="-128"/>
              </a:rPr>
              <a:t>　（</a:t>
            </a:r>
            <a:r>
              <a:rPr lang="en-US" altLang="ja-JP" sz="900" dirty="0">
                <a:latin typeface="ＭＳ Ｐゴシック" pitchFamily="50" charset="-128"/>
              </a:rPr>
              <a:t>03</a:t>
            </a:r>
            <a:r>
              <a:rPr lang="ja-JP" altLang="en-US" sz="900" dirty="0">
                <a:latin typeface="ＭＳ Ｐゴシック" pitchFamily="50" charset="-128"/>
              </a:rPr>
              <a:t>） </a:t>
            </a:r>
            <a:r>
              <a:rPr lang="en-US" altLang="ja-JP" sz="900" dirty="0">
                <a:latin typeface="ＭＳ Ｐゴシック" pitchFamily="50" charset="-128"/>
              </a:rPr>
              <a:t>3493-9464</a:t>
            </a:r>
            <a:r>
              <a:rPr lang="ja-JP" altLang="en-US" sz="900" dirty="0">
                <a:latin typeface="ＭＳ Ｐゴシック" pitchFamily="50" charset="-128"/>
              </a:rPr>
              <a:t> 　</a:t>
            </a:r>
            <a:r>
              <a:rPr lang="en-US" altLang="ja-JP" sz="900" dirty="0">
                <a:latin typeface="ＭＳ Ｐゴシック" pitchFamily="50" charset="-128"/>
              </a:rPr>
              <a:t>FAX</a:t>
            </a:r>
            <a:r>
              <a:rPr lang="ja-JP" altLang="en-US" sz="900" dirty="0">
                <a:latin typeface="ＭＳ Ｐゴシック" pitchFamily="50" charset="-128"/>
              </a:rPr>
              <a:t>　（</a:t>
            </a:r>
            <a:r>
              <a:rPr lang="en-US" altLang="ja-JP" sz="900" dirty="0">
                <a:latin typeface="ＭＳ Ｐゴシック" pitchFamily="50" charset="-128"/>
              </a:rPr>
              <a:t>03</a:t>
            </a:r>
            <a:r>
              <a:rPr lang="ja-JP" altLang="en-US" sz="900" dirty="0">
                <a:latin typeface="ＭＳ Ｐゴシック" pitchFamily="50" charset="-128"/>
              </a:rPr>
              <a:t>） </a:t>
            </a:r>
            <a:r>
              <a:rPr lang="en-US" altLang="ja-JP" sz="900" dirty="0">
                <a:latin typeface="ＭＳ Ｐゴシック" pitchFamily="50" charset="-128"/>
              </a:rPr>
              <a:t>3493-9467</a:t>
            </a:r>
            <a:endParaRPr lang="ja-JP" altLang="en-US" sz="900" dirty="0">
              <a:latin typeface="ＭＳ Ｐゴシック" pitchFamily="50" charset="-128"/>
            </a:endParaRPr>
          </a:p>
        </p:txBody>
      </p:sp>
      <p:sp>
        <p:nvSpPr>
          <p:cNvPr id="2055" name="AutoShape 8"/>
          <p:cNvSpPr>
            <a:spLocks noChangeArrowheads="1"/>
          </p:cNvSpPr>
          <p:nvPr/>
        </p:nvSpPr>
        <p:spPr bwMode="auto">
          <a:xfrm>
            <a:off x="431800" y="252413"/>
            <a:ext cx="6192838" cy="935037"/>
          </a:xfrm>
          <a:prstGeom prst="roundRect">
            <a:avLst>
              <a:gd name="adj" fmla="val 16667"/>
            </a:avLst>
          </a:prstGeom>
          <a:solidFill>
            <a:srgbClr val="00A0A5"/>
          </a:solidFill>
          <a:ln w="9525">
            <a:noFill/>
            <a:round/>
            <a:headEnd/>
            <a:tailEnd/>
          </a:ln>
        </p:spPr>
        <p:txBody>
          <a:bodyPr wrap="none" lIns="98722" tIns="49362" rIns="98722" bIns="49362" anchor="ctr" anchorCtr="1"/>
          <a:lstStyle/>
          <a:p>
            <a:pPr algn="ctr" defTabSz="987425"/>
            <a:r>
              <a:rPr lang="ja-JP" altLang="en-US" sz="2200" b="1" dirty="0">
                <a:solidFill>
                  <a:srgbClr val="FFFF00"/>
                </a:solidFill>
                <a:latin typeface="HG丸ｺﾞｼｯｸM-PRO" pitchFamily="50" charset="-128"/>
                <a:ea typeface="HG丸ｺﾞｼｯｸM-PRO" pitchFamily="50" charset="-128"/>
              </a:rPr>
              <a:t>安全、軽量！</a:t>
            </a:r>
            <a:endParaRPr lang="en-US" altLang="ja-JP" sz="2200" b="1" dirty="0">
              <a:solidFill>
                <a:srgbClr val="FFFF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87425"/>
            <a:r>
              <a:rPr lang="ja-JP" altLang="en-US" sz="24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電柱建植用ヨーク</a:t>
            </a:r>
            <a:endParaRPr lang="en-US" altLang="ja-JP" sz="24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57" name="図 20" descr="日本架線ロゴ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6350" y="9307513"/>
            <a:ext cx="28082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431800" y="5051686"/>
            <a:ext cx="6192838" cy="26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使用荷重　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2400kgf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まで</a:t>
            </a:r>
          </a:p>
        </p:txBody>
      </p:sp>
      <p:sp>
        <p:nvSpPr>
          <p:cNvPr id="2061" name="Text Box 9"/>
          <p:cNvSpPr txBox="1">
            <a:spLocks noChangeArrowheads="1"/>
          </p:cNvSpPr>
          <p:nvPr/>
        </p:nvSpPr>
        <p:spPr bwMode="auto">
          <a:xfrm>
            <a:off x="3619991" y="8866188"/>
            <a:ext cx="38893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採用実績：日本電設工業株式会社　　　　　　</a:t>
            </a:r>
          </a:p>
        </p:txBody>
      </p:sp>
      <p:pic>
        <p:nvPicPr>
          <p:cNvPr id="18" name="図 17" descr="日本架線工業HP　QRコード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0330" y="9379272"/>
            <a:ext cx="441771" cy="441771"/>
          </a:xfrm>
          <a:prstGeom prst="rect">
            <a:avLst/>
          </a:prstGeom>
        </p:spPr>
      </p:pic>
      <p:pic>
        <p:nvPicPr>
          <p:cNvPr id="19" name="図 18" descr="検索ボタン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097" y="9307263"/>
            <a:ext cx="2112235" cy="576065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 bwMode="auto">
          <a:xfrm>
            <a:off x="576114" y="9451280"/>
            <a:ext cx="1008112" cy="2104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0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ja-JP" altLang="en-US" sz="900" dirty="0">
                <a:ea typeface="ＭＳ ゴシック" pitchFamily="49" charset="-128"/>
              </a:rPr>
              <a:t>日本架線</a:t>
            </a:r>
          </a:p>
        </p:txBody>
      </p:sp>
      <p:sp>
        <p:nvSpPr>
          <p:cNvPr id="21" name="テキスト ボックス 20"/>
          <p:cNvSpPr txBox="1"/>
          <p:nvPr/>
        </p:nvSpPr>
        <p:spPr bwMode="auto">
          <a:xfrm>
            <a:off x="504106" y="9835942"/>
            <a:ext cx="2304256" cy="22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1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Mail </a:t>
            </a:r>
            <a:r>
              <a:rPr kumimoji="1" lang="ja-JP" altLang="en-US" sz="1000" dirty="0">
                <a:solidFill>
                  <a:schemeClr val="accent2"/>
                </a:solidFill>
                <a:ea typeface="ＭＳ ゴシック" pitchFamily="49" charset="-128"/>
              </a:rPr>
              <a:t>　</a:t>
            </a: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:</a:t>
            </a:r>
            <a:r>
              <a:rPr kumimoji="1" lang="ja-JP" altLang="en-US" sz="1000" dirty="0">
                <a:solidFill>
                  <a:schemeClr val="accent2"/>
                </a:solidFill>
                <a:ea typeface="ＭＳ ゴシック" pitchFamily="49" charset="-128"/>
              </a:rPr>
              <a:t>　</a:t>
            </a: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info@n-gasen.co.jp</a:t>
            </a:r>
            <a:endParaRPr kumimoji="1" lang="ja-JP" altLang="en-US" sz="1000" dirty="0">
              <a:solidFill>
                <a:schemeClr val="accent2"/>
              </a:solidFill>
              <a:ea typeface="ＭＳ ゴシック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3B497CA-0449-4B81-9DAF-4C20341339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18" y="5800734"/>
            <a:ext cx="1923248" cy="322713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F1A881F-E294-4BF2-9EE9-5218854C7D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655" y="5800734"/>
            <a:ext cx="2075314" cy="2953227"/>
          </a:xfrm>
          <a:prstGeom prst="rect">
            <a:avLst/>
          </a:prstGeom>
        </p:spPr>
      </p:pic>
      <p:sp>
        <p:nvSpPr>
          <p:cNvPr id="10" name="矢印: 下 9">
            <a:extLst>
              <a:ext uri="{FF2B5EF4-FFF2-40B4-BE49-F238E27FC236}">
                <a16:creationId xmlns:a16="http://schemas.microsoft.com/office/drawing/2014/main" id="{75A02676-1B20-4E8A-B230-E751D27DB9C6}"/>
              </a:ext>
            </a:extLst>
          </p:cNvPr>
          <p:cNvSpPr/>
          <p:nvPr/>
        </p:nvSpPr>
        <p:spPr bwMode="auto">
          <a:xfrm rot="4584006">
            <a:off x="2838500" y="6043465"/>
            <a:ext cx="507085" cy="1409140"/>
          </a:xfrm>
          <a:prstGeom prst="downArrow">
            <a:avLst/>
          </a:prstGeom>
          <a:solidFill>
            <a:srgbClr val="0000FF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lIns="98722" tIns="49362" rIns="98722" bIns="49362" rtlCol="0" anchor="ctr"/>
          <a:lstStyle/>
          <a:p>
            <a:pPr algn="ctr" defTabSz="987425"/>
            <a:endParaRPr kumimoji="1" lang="ja-JP" altLang="en-US" sz="1700" b="1" dirty="0">
              <a:solidFill>
                <a:schemeClr val="bg1"/>
              </a:solidFill>
              <a:ea typeface="ＭＳ ゴシック" pitchFamily="49" charset="-128"/>
            </a:endParaRPr>
          </a:p>
        </p:txBody>
      </p:sp>
      <p:sp>
        <p:nvSpPr>
          <p:cNvPr id="13" name="フローチャート: 結合子 12">
            <a:extLst>
              <a:ext uri="{FF2B5EF4-FFF2-40B4-BE49-F238E27FC236}">
                <a16:creationId xmlns:a16="http://schemas.microsoft.com/office/drawing/2014/main" id="{470CC0D5-8EA5-4BCC-94D6-F32A105ACB9A}"/>
              </a:ext>
            </a:extLst>
          </p:cNvPr>
          <p:cNvSpPr/>
          <p:nvPr/>
        </p:nvSpPr>
        <p:spPr bwMode="auto">
          <a:xfrm>
            <a:off x="1882142" y="6744159"/>
            <a:ext cx="401384" cy="293471"/>
          </a:xfrm>
          <a:prstGeom prst="flowChartConnector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98722" tIns="49362" rIns="98722" bIns="49362" rtlCol="0" anchor="ctr"/>
          <a:lstStyle/>
          <a:p>
            <a:pPr algn="ctr" defTabSz="987425"/>
            <a:endParaRPr kumimoji="1" lang="ja-JP" altLang="en-US" sz="1700" b="1" dirty="0">
              <a:solidFill>
                <a:schemeClr val="bg1"/>
              </a:solidFill>
              <a:ea typeface="ＭＳ ゴシック" pitchFamily="49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6154BD5-6D6C-43A7-8AD8-DFFF7E6B174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91" y="1414604"/>
            <a:ext cx="2880000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EC00A52-A6BE-4379-9A89-E40EB120E3A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1393391"/>
            <a:ext cx="2880000" cy="2175748"/>
          </a:xfrm>
          <a:prstGeom prst="rect">
            <a:avLst/>
          </a:prstGeom>
        </p:spPr>
      </p:pic>
      <p:sp>
        <p:nvSpPr>
          <p:cNvPr id="22" name="Text Box 9">
            <a:extLst>
              <a:ext uri="{FF2B5EF4-FFF2-40B4-BE49-F238E27FC236}">
                <a16:creationId xmlns:a16="http://schemas.microsoft.com/office/drawing/2014/main" id="{82003DF0-25D7-4B4A-AEF2-B52E5A0E7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4742227"/>
            <a:ext cx="6192838" cy="26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適用範囲　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φ190mm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φ406.4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ｍｍ（コンクリート柱、鋼管柱）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00FF"/>
        </a:solidFill>
        <a:ln w="9525">
          <a:solidFill>
            <a:srgbClr val="3366FF"/>
          </a:solidFill>
          <a:round/>
          <a:headEnd/>
          <a:tailEnd/>
        </a:ln>
      </a:spPr>
      <a:bodyPr wrap="none" lIns="98722" tIns="49362" rIns="98722" bIns="49362" anchor="ctr"/>
      <a:lstStyle>
        <a:defPPr algn="ctr" defTabSz="987425">
          <a:defRPr sz="1700" b="1" dirty="0">
            <a:solidFill>
              <a:schemeClr val="bg1"/>
            </a:solidFill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 bwMode="auto">
        <a:solidFill>
          <a:srgbClr val="0000FF"/>
        </a:solidFill>
        <a:ln w="9525">
          <a:noFill/>
          <a:miter lim="800000"/>
          <a:headEnd/>
          <a:tailEnd/>
        </a:ln>
      </a:spPr>
      <a:bodyPr lIns="98722" tIns="49362" rIns="98722" bIns="49362" anchor="ctr" anchorCtr="1"/>
      <a:lstStyle>
        <a:defPPr defTabSz="987425">
          <a:lnSpc>
            <a:spcPct val="80000"/>
          </a:lnSpc>
          <a:defRPr sz="2600" b="1" dirty="0" smtClean="0">
            <a:solidFill>
              <a:srgbClr val="FFFF00"/>
            </a:solidFill>
            <a:ea typeface="ＭＳ ゴシック" pitchFamily="49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87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ＭＳ Ｐゴシック</vt:lpstr>
      <vt:lpstr>Arial</vt:lpstr>
      <vt:lpstr>標準デザイン</vt:lpstr>
      <vt:lpstr>PowerPoint プレゼンテーション</vt:lpstr>
    </vt:vector>
  </TitlesOfParts>
  <Company>日本電設工業㈱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090097</dc:creator>
  <cp:lastModifiedBy>N　豊田 善行</cp:lastModifiedBy>
  <cp:revision>146</cp:revision>
  <cp:lastPrinted>2021-04-15T05:09:06Z</cp:lastPrinted>
  <dcterms:created xsi:type="dcterms:W3CDTF">2014-04-08T06:34:56Z</dcterms:created>
  <dcterms:modified xsi:type="dcterms:W3CDTF">2021-06-28T23:53:02Z</dcterms:modified>
</cp:coreProperties>
</file>