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200900" cy="102616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A0A5"/>
    <a:srgbClr val="FFFF66"/>
    <a:srgbClr val="00FFFF"/>
    <a:srgbClr val="00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395" autoAdjust="0"/>
  </p:normalViewPr>
  <p:slideViewPr>
    <p:cSldViewPr>
      <p:cViewPr>
        <p:scale>
          <a:sx n="100" d="100"/>
          <a:sy n="100" d="100"/>
        </p:scale>
        <p:origin x="2160" y="-2712"/>
      </p:cViewPr>
      <p:guideLst>
        <p:guide orient="horz" pos="3232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031" cy="494311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27" y="0"/>
            <a:ext cx="2919031" cy="494311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830BCA0B-7789-463D-BDB2-B95F92F1E2A4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0275" y="1233488"/>
            <a:ext cx="23352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72" tIns="43786" rIns="87572" bIns="4378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6" y="4748747"/>
            <a:ext cx="5389213" cy="3884086"/>
          </a:xfrm>
          <a:prstGeom prst="rect">
            <a:avLst/>
          </a:prstGeom>
        </p:spPr>
        <p:txBody>
          <a:bodyPr vert="horz" lIns="87572" tIns="43786" rIns="87572" bIns="4378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2003"/>
            <a:ext cx="2919031" cy="494311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27" y="9372003"/>
            <a:ext cx="2919031" cy="494311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B3EB25D5-FAC7-4D6C-A614-0FF23723B5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874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EB25D5-FAC7-4D6C-A614-0FF23723B5C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81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750" y="3187700"/>
            <a:ext cx="6121400" cy="22002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9500" y="5815013"/>
            <a:ext cx="5041900" cy="2622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D4FBC-0477-46D5-AB03-CDED0E28D5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43096-A9A0-41F4-ACB8-9F8E75DF09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1288" y="411163"/>
            <a:ext cx="1619250" cy="875506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363" y="411163"/>
            <a:ext cx="4708525" cy="875506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089B7-5AB9-4BFA-80E5-AD50515426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F5744-CAC5-4566-9522-E63749B289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325" y="6594475"/>
            <a:ext cx="6121400" cy="2038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325" y="4349750"/>
            <a:ext cx="6121400" cy="2244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3A-9704-49F8-97C7-E6CAB3523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363" y="2395538"/>
            <a:ext cx="3163887" cy="6770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76650" y="2395538"/>
            <a:ext cx="3163888" cy="6770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EA190-F073-4523-9BDE-8E0EE7EB5C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63" y="411163"/>
            <a:ext cx="6480175" cy="170973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363" y="2297113"/>
            <a:ext cx="3181350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363" y="3254375"/>
            <a:ext cx="3181350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600" y="2297113"/>
            <a:ext cx="3182938" cy="9572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600" y="3254375"/>
            <a:ext cx="3182938" cy="591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D1D17-87E1-4D91-AC4B-C6EAF57B74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3F9E6-9B4D-43E4-8364-8D60D5A95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22A12-41D7-42EA-89B6-AA9E39B5AB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63" y="407988"/>
            <a:ext cx="2368550" cy="173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4638" y="407988"/>
            <a:ext cx="4025900" cy="8758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363" y="2147888"/>
            <a:ext cx="2368550" cy="7018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07EDD-62B7-4FF1-9D7B-56A77EE98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288" y="7183438"/>
            <a:ext cx="4321175" cy="847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288" y="917575"/>
            <a:ext cx="4321175" cy="6156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288" y="8031163"/>
            <a:ext cx="4321175" cy="12049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5A1E1-AA79-4F23-B960-2769003F2D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411163"/>
            <a:ext cx="648017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722" tIns="49362" rIns="98722" bIns="493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2395538"/>
            <a:ext cx="6480175" cy="677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0363" y="9344025"/>
            <a:ext cx="16795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625" y="9344025"/>
            <a:ext cx="227965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963" y="9344025"/>
            <a:ext cx="1679575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22" tIns="49362" rIns="98722" bIns="49362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CDF500CF-9E8D-49BD-BCF2-4E02FC66E9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987425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987425" rtl="0" fontAlgn="base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69888" indent="-369888" algn="l" defTabSz="987425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35075" indent="-247650" algn="l" defTabSz="987425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28788" indent="-247650" algn="l" defTabSz="987425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22500" indent="-247650" algn="l" defTabSz="987425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6797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369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5941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51300" indent="-247650" algn="l" defTabSz="987425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6"/>
          <p:cNvSpPr>
            <a:spLocks noChangeArrowheads="1"/>
          </p:cNvSpPr>
          <p:nvPr/>
        </p:nvSpPr>
        <p:spPr bwMode="auto">
          <a:xfrm>
            <a:off x="431800" y="3657373"/>
            <a:ext cx="6192838" cy="2215246"/>
          </a:xfrm>
          <a:prstGeom prst="roundRect">
            <a:avLst>
              <a:gd name="adj" fmla="val 8338"/>
            </a:avLst>
          </a:prstGeom>
          <a:noFill/>
          <a:ln w="25400">
            <a:solidFill>
              <a:srgbClr val="00A0A5"/>
            </a:solidFill>
            <a:round/>
            <a:headEnd/>
            <a:tailEnd/>
          </a:ln>
        </p:spPr>
        <p:txBody>
          <a:bodyPr wrap="none" lIns="98722" tIns="49362" rIns="98722" bIns="49362" anchor="t" anchorCtr="0"/>
          <a:lstStyle/>
          <a:p>
            <a:pPr algn="ctr" defTabSz="987425"/>
            <a:r>
              <a:rPr lang="ja-JP" altLang="en-US" sz="1700" b="1" dirty="0">
                <a:ea typeface="ＭＳ ゴシック" pitchFamily="49" charset="-128"/>
              </a:rPr>
              <a:t>　</a:t>
            </a:r>
            <a:r>
              <a:rPr lang="ja-JP" altLang="en-US" sz="1700" b="1" dirty="0">
                <a:latin typeface="HG丸ｺﾞｼｯｸM-PRO" pitchFamily="50" charset="-128"/>
                <a:ea typeface="HG丸ｺﾞｼｯｸM-PRO" pitchFamily="50" charset="-128"/>
              </a:rPr>
              <a:t>特　　　長</a:t>
            </a:r>
            <a:r>
              <a:rPr lang="ja-JP" altLang="en-US" sz="1700" b="1" dirty="0">
                <a:ea typeface="ＭＳ ゴシック" pitchFamily="49" charset="-128"/>
              </a:rPr>
              <a:t>　　</a:t>
            </a:r>
          </a:p>
        </p:txBody>
      </p:sp>
      <p:sp>
        <p:nvSpPr>
          <p:cNvPr id="2051" name="Rectangle 19"/>
          <p:cNvSpPr>
            <a:spLocks noChangeArrowheads="1"/>
          </p:cNvSpPr>
          <p:nvPr/>
        </p:nvSpPr>
        <p:spPr bwMode="auto">
          <a:xfrm>
            <a:off x="431800" y="9163050"/>
            <a:ext cx="6264275" cy="71438"/>
          </a:xfrm>
          <a:prstGeom prst="rect">
            <a:avLst/>
          </a:prstGeom>
          <a:solidFill>
            <a:srgbClr val="00A0A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648122" y="4052686"/>
            <a:ext cx="5760616" cy="730352"/>
          </a:xfrm>
          <a:prstGeom prst="roundRect">
            <a:avLst>
              <a:gd name="adj" fmla="val 16667"/>
            </a:avLst>
          </a:prstGeom>
          <a:solidFill>
            <a:srgbClr val="00A0A5"/>
          </a:solidFill>
          <a:ln w="12700" cmpd="sng">
            <a:noFill/>
            <a:round/>
            <a:headEnd/>
            <a:tailEnd/>
          </a:ln>
          <a:effectLst/>
        </p:spPr>
        <p:txBody>
          <a:bodyPr wrap="none" lIns="98722" tIns="49362" rIns="98722" bIns="49362" anchor="ctr"/>
          <a:lstStyle/>
          <a:p>
            <a:pPr algn="ctr" defTabSz="987425">
              <a:defRPr/>
            </a:pPr>
            <a:r>
              <a:rPr lang="ja-JP" altLang="en-US" sz="1800" b="1" dirty="0">
                <a:ln w="6350" cmpd="sng">
                  <a:noFill/>
                  <a:prstDash val="solid"/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ＳＴＢのストローク（引出し量）を維持したまま</a:t>
            </a:r>
            <a:endParaRPr lang="en-US" altLang="ja-JP" sz="1800" b="1" dirty="0">
              <a:ln w="6350" cmpd="sng">
                <a:noFill/>
                <a:prstDash val="solid"/>
              </a:ln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987425">
              <a:defRPr/>
            </a:pPr>
            <a:r>
              <a:rPr lang="ja-JP" altLang="en-US" sz="1800" b="1" dirty="0">
                <a:ln w="6350" cmpd="sng">
                  <a:noFill/>
                  <a:prstDash val="solid"/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引留装置の取替作業ができる！</a:t>
            </a:r>
            <a:endParaRPr lang="en-US" altLang="ja-JP" sz="1800" b="1" dirty="0">
              <a:ln w="6350" cmpd="sng">
                <a:noFill/>
                <a:prstDash val="solid"/>
              </a:ln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467518" y="4937778"/>
            <a:ext cx="6192838" cy="109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適用箇所　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N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ＳＴＢ本体（クレビス部の施工用穴）に取付けられる　</a:t>
            </a:r>
            <a:endParaRPr lang="en-US" altLang="ja-JP" sz="1500" dirty="0">
              <a:ea typeface="ＭＳ ゴシック" pitchFamily="49" charset="-128"/>
            </a:endParaRPr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使用荷重　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1000kgf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～２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000kgf 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1500" dirty="0">
                <a:solidFill>
                  <a:schemeClr val="accent1"/>
                </a:solidFill>
                <a:ea typeface="ＭＳ ゴシック" pitchFamily="49" charset="-128"/>
              </a:rPr>
              <a:t>■</a:t>
            </a: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重　　量　約</a:t>
            </a:r>
            <a:r>
              <a:rPr lang="en-US" altLang="ja-JP" sz="1500" dirty="0">
                <a:latin typeface="HG丸ｺﾞｼｯｸM-PRO" pitchFamily="50" charset="-128"/>
                <a:ea typeface="HG丸ｺﾞｼｯｸM-PRO" pitchFamily="50" charset="-128"/>
              </a:rPr>
              <a:t>1.5kg</a:t>
            </a:r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endParaRPr lang="ja-JP" altLang="en-US" sz="15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4" name="Text Box 15"/>
          <p:cNvSpPr txBox="1">
            <a:spLocks noChangeArrowheads="1"/>
          </p:cNvSpPr>
          <p:nvPr/>
        </p:nvSpPr>
        <p:spPr bwMode="auto">
          <a:xfrm>
            <a:off x="3887788" y="9667875"/>
            <a:ext cx="2520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ja-JP" altLang="en-US" sz="900" dirty="0"/>
              <a:t>〒</a:t>
            </a:r>
            <a:r>
              <a:rPr lang="en-US" altLang="ja-JP" sz="900" dirty="0"/>
              <a:t>140-0005</a:t>
            </a:r>
            <a:r>
              <a:rPr lang="ja-JP" altLang="en-US" sz="900" dirty="0"/>
              <a:t>　東京都品川区広町</a:t>
            </a:r>
            <a:r>
              <a:rPr lang="en-US" altLang="ja-JP" sz="900" dirty="0"/>
              <a:t>1</a:t>
            </a:r>
            <a:r>
              <a:rPr lang="ja-JP" altLang="en-US" sz="900" dirty="0"/>
              <a:t>丁目</a:t>
            </a:r>
            <a:r>
              <a:rPr lang="en-US" altLang="ja-JP" sz="900" dirty="0"/>
              <a:t>3</a:t>
            </a:r>
            <a:r>
              <a:rPr lang="ja-JP" altLang="en-US" sz="900" dirty="0"/>
              <a:t>番</a:t>
            </a:r>
            <a:r>
              <a:rPr lang="en-US" altLang="ja-JP" sz="900" dirty="0"/>
              <a:t>30</a:t>
            </a:r>
            <a:r>
              <a:rPr lang="ja-JP" altLang="en-US" sz="900" dirty="0"/>
              <a:t>号</a:t>
            </a:r>
            <a:endParaRPr lang="en-US" altLang="ja-JP" sz="900" dirty="0"/>
          </a:p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en-US" altLang="ja-JP" sz="900" dirty="0">
                <a:latin typeface="ＭＳ Ｐゴシック" pitchFamily="50" charset="-128"/>
              </a:rPr>
              <a:t>TEL</a:t>
            </a:r>
            <a:r>
              <a:rPr lang="ja-JP" altLang="en-US" sz="900" dirty="0">
                <a:latin typeface="ＭＳ Ｐゴシック" pitchFamily="50" charset="-128"/>
              </a:rPr>
              <a:t>　（</a:t>
            </a:r>
            <a:r>
              <a:rPr lang="en-US" altLang="ja-JP" sz="900" dirty="0">
                <a:latin typeface="ＭＳ Ｐゴシック" pitchFamily="50" charset="-128"/>
              </a:rPr>
              <a:t>03</a:t>
            </a:r>
            <a:r>
              <a:rPr lang="ja-JP" altLang="en-US" sz="900" dirty="0">
                <a:latin typeface="ＭＳ Ｐゴシック" pitchFamily="50" charset="-128"/>
              </a:rPr>
              <a:t>） </a:t>
            </a:r>
            <a:r>
              <a:rPr lang="en-US" altLang="ja-JP" sz="900" dirty="0">
                <a:latin typeface="ＭＳ Ｐゴシック" pitchFamily="50" charset="-128"/>
              </a:rPr>
              <a:t>3493-9464</a:t>
            </a:r>
            <a:r>
              <a:rPr lang="ja-JP" altLang="en-US" sz="900" dirty="0">
                <a:latin typeface="ＭＳ Ｐゴシック" pitchFamily="50" charset="-128"/>
              </a:rPr>
              <a:t> 　</a:t>
            </a:r>
            <a:r>
              <a:rPr lang="en-US" altLang="ja-JP" sz="900" dirty="0">
                <a:latin typeface="ＭＳ Ｐゴシック" pitchFamily="50" charset="-128"/>
              </a:rPr>
              <a:t>FAX</a:t>
            </a:r>
            <a:r>
              <a:rPr lang="ja-JP" altLang="en-US" sz="900" dirty="0">
                <a:latin typeface="ＭＳ Ｐゴシック" pitchFamily="50" charset="-128"/>
              </a:rPr>
              <a:t>　（</a:t>
            </a:r>
            <a:r>
              <a:rPr lang="en-US" altLang="ja-JP" sz="900" dirty="0">
                <a:latin typeface="ＭＳ Ｐゴシック" pitchFamily="50" charset="-128"/>
              </a:rPr>
              <a:t>03</a:t>
            </a:r>
            <a:r>
              <a:rPr lang="ja-JP" altLang="en-US" sz="900" dirty="0">
                <a:latin typeface="ＭＳ Ｐゴシック" pitchFamily="50" charset="-128"/>
              </a:rPr>
              <a:t>） </a:t>
            </a:r>
            <a:r>
              <a:rPr lang="en-US" altLang="ja-JP" sz="900" dirty="0">
                <a:latin typeface="ＭＳ Ｐゴシック" pitchFamily="50" charset="-128"/>
              </a:rPr>
              <a:t>3493-9467</a:t>
            </a:r>
            <a:endParaRPr lang="ja-JP" altLang="en-US" sz="900" dirty="0">
              <a:latin typeface="ＭＳ Ｐゴシック" pitchFamily="50" charset="-128"/>
            </a:endParaRPr>
          </a:p>
        </p:txBody>
      </p:sp>
      <p:sp>
        <p:nvSpPr>
          <p:cNvPr id="2055" name="AutoShape 8"/>
          <p:cNvSpPr>
            <a:spLocks noChangeArrowheads="1"/>
          </p:cNvSpPr>
          <p:nvPr/>
        </p:nvSpPr>
        <p:spPr bwMode="auto">
          <a:xfrm>
            <a:off x="431800" y="252413"/>
            <a:ext cx="6192838" cy="935037"/>
          </a:xfrm>
          <a:prstGeom prst="roundRect">
            <a:avLst>
              <a:gd name="adj" fmla="val 16667"/>
            </a:avLst>
          </a:prstGeom>
          <a:solidFill>
            <a:srgbClr val="00A0A5"/>
          </a:solidFill>
          <a:ln w="9525">
            <a:noFill/>
            <a:round/>
            <a:headEnd/>
            <a:tailEnd/>
          </a:ln>
        </p:spPr>
        <p:txBody>
          <a:bodyPr wrap="none" lIns="98722" tIns="49362" rIns="98722" bIns="49362" anchor="ctr" anchorCtr="1"/>
          <a:lstStyle/>
          <a:p>
            <a:pPr algn="ctr" defTabSz="987425"/>
            <a:r>
              <a:rPr lang="ja-JP" altLang="en-US" sz="2200" b="1" dirty="0">
                <a:solidFill>
                  <a:srgbClr val="FFFF00"/>
                </a:solidFill>
                <a:latin typeface="HG丸ｺﾞｼｯｸM-PRO" pitchFamily="50" charset="-128"/>
                <a:ea typeface="HG丸ｺﾞｼｯｸM-PRO" pitchFamily="50" charset="-128"/>
              </a:rPr>
              <a:t>軽量、使い易い！</a:t>
            </a:r>
            <a:endParaRPr lang="en-US" altLang="ja-JP" sz="2200" b="1" dirty="0">
              <a:solidFill>
                <a:srgbClr val="FFFF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87425"/>
            <a:r>
              <a:rPr lang="en-US" altLang="ja-JP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STB</a:t>
            </a:r>
            <a:r>
              <a:rPr lang="ja-JP" altLang="en-US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箇所引留装置取替工具（</a:t>
            </a:r>
            <a:r>
              <a:rPr lang="en-US" altLang="ja-JP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2t</a:t>
            </a:r>
            <a:r>
              <a:rPr lang="ja-JP" altLang="en-US" sz="2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用）</a:t>
            </a:r>
            <a:endParaRPr lang="en-US" altLang="ja-JP" sz="26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57" name="図 20" descr="日本架線ロゴ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6350" y="9307513"/>
            <a:ext cx="28082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図 17" descr="日本架線工業HP　QRコード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330" y="9379272"/>
            <a:ext cx="441771" cy="441771"/>
          </a:xfrm>
          <a:prstGeom prst="rect">
            <a:avLst/>
          </a:prstGeom>
        </p:spPr>
      </p:pic>
      <p:pic>
        <p:nvPicPr>
          <p:cNvPr id="19" name="図 18" descr="検索ボタン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2097" y="9307263"/>
            <a:ext cx="2112235" cy="576065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 bwMode="auto">
          <a:xfrm>
            <a:off x="576114" y="9451280"/>
            <a:ext cx="1008112" cy="2104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0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ja-JP" altLang="en-US" sz="900" dirty="0">
                <a:ea typeface="ＭＳ ゴシック" pitchFamily="49" charset="-128"/>
              </a:rPr>
              <a:t>日本架線</a:t>
            </a:r>
          </a:p>
        </p:txBody>
      </p:sp>
      <p:sp>
        <p:nvSpPr>
          <p:cNvPr id="21" name="テキスト ボックス 20"/>
          <p:cNvSpPr txBox="1"/>
          <p:nvPr/>
        </p:nvSpPr>
        <p:spPr bwMode="auto">
          <a:xfrm>
            <a:off x="504106" y="9835942"/>
            <a:ext cx="2304256" cy="22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1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Mail </a:t>
            </a:r>
            <a:r>
              <a:rPr kumimoji="1" lang="ja-JP" altLang="en-US" sz="1000" dirty="0">
                <a:solidFill>
                  <a:schemeClr val="accent2"/>
                </a:solidFill>
                <a:ea typeface="ＭＳ ゴシック" pitchFamily="49" charset="-128"/>
              </a:rPr>
              <a:t>　</a:t>
            </a: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:</a:t>
            </a:r>
            <a:r>
              <a:rPr kumimoji="1" lang="ja-JP" altLang="en-US" sz="1000" dirty="0">
                <a:solidFill>
                  <a:schemeClr val="accent2"/>
                </a:solidFill>
                <a:ea typeface="ＭＳ ゴシック" pitchFamily="49" charset="-128"/>
              </a:rPr>
              <a:t>　</a:t>
            </a:r>
            <a:r>
              <a:rPr kumimoji="1" lang="en-US" altLang="ja-JP" sz="1000" dirty="0">
                <a:solidFill>
                  <a:schemeClr val="accent2"/>
                </a:solidFill>
                <a:ea typeface="ＭＳ ゴシック" pitchFamily="49" charset="-128"/>
              </a:rPr>
              <a:t>info@n-gasen.co.jp</a:t>
            </a:r>
            <a:endParaRPr kumimoji="1" lang="ja-JP" altLang="en-US" sz="1000" dirty="0">
              <a:solidFill>
                <a:schemeClr val="accent2"/>
              </a:solidFill>
              <a:ea typeface="ＭＳ ゴシック" pitchFamily="49" charset="-128"/>
            </a:endParaRPr>
          </a:p>
        </p:txBody>
      </p:sp>
      <p:sp>
        <p:nvSpPr>
          <p:cNvPr id="41" name="Text Box 9">
            <a:extLst>
              <a:ext uri="{FF2B5EF4-FFF2-40B4-BE49-F238E27FC236}">
                <a16:creationId xmlns:a16="http://schemas.microsoft.com/office/drawing/2014/main" id="{1AD7CAA1-6EFA-42C2-BF89-A70504170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544" y="5996938"/>
            <a:ext cx="38893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722" tIns="49362" rIns="98722" bIns="49362">
            <a:spAutoFit/>
          </a:bodyPr>
          <a:lstStyle/>
          <a:p>
            <a:pPr defTabSz="987425">
              <a:lnSpc>
                <a:spcPct val="70000"/>
              </a:lnSpc>
              <a:spcBef>
                <a:spcPct val="50000"/>
              </a:spcBef>
            </a:pPr>
            <a:r>
              <a:rPr lang="ja-JP" altLang="en-US" sz="1500" dirty="0">
                <a:latin typeface="HG丸ｺﾞｼｯｸM-PRO" pitchFamily="50" charset="-128"/>
                <a:ea typeface="HG丸ｺﾞｼｯｸM-PRO" pitchFamily="50" charset="-128"/>
              </a:rPr>
              <a:t>採用実績：日本電設工業株式会社　　　　　　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477CC25-DBA2-44D7-86F1-3887D471B27B}"/>
              </a:ext>
            </a:extLst>
          </p:cNvPr>
          <p:cNvSpPr txBox="1"/>
          <p:nvPr/>
        </p:nvSpPr>
        <p:spPr bwMode="auto">
          <a:xfrm>
            <a:off x="4226403" y="5941097"/>
            <a:ext cx="2664296" cy="32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8722" tIns="49362" rIns="98722" bIns="49362" rtlCol="0" anchor="ctr" anchorCtr="1">
            <a:spAutoFit/>
          </a:bodyPr>
          <a:lstStyle/>
          <a:p>
            <a:pPr defTabSz="987425">
              <a:lnSpc>
                <a:spcPct val="80000"/>
              </a:lnSpc>
            </a:pPr>
            <a:r>
              <a:rPr kumimoji="1" lang="ja-JP" altLang="en-US" sz="1800" b="1" dirty="0">
                <a:solidFill>
                  <a:schemeClr val="bg1"/>
                </a:solidFill>
                <a:ea typeface="ＭＳ ゴシック" pitchFamily="49" charset="-128"/>
              </a:rPr>
              <a:t>意匠</a:t>
            </a:r>
            <a:r>
              <a:rPr kumimoji="1" lang="ja-JP" altLang="en-US" sz="1800" b="1" dirty="0">
                <a:solidFill>
                  <a:srgbClr val="FFC000"/>
                </a:solidFill>
                <a:ea typeface="ＭＳ ゴシック" pitchFamily="49" charset="-128"/>
              </a:rPr>
              <a:t>実用新案登録済</a:t>
            </a:r>
            <a:r>
              <a:rPr kumimoji="1" lang="ja-JP" altLang="en-US" sz="1800" b="1" dirty="0">
                <a:solidFill>
                  <a:schemeClr val="bg1"/>
                </a:solidFill>
                <a:ea typeface="ＭＳ ゴシック" pitchFamily="49" charset="-128"/>
              </a:rPr>
              <a:t>済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1A2A96F-A235-4653-98B8-25B49AF3865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8263" y="1342190"/>
            <a:ext cx="2880000" cy="2160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C365F96-DB99-4DDD-85DF-A23648B9CAC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315" y="1342190"/>
            <a:ext cx="2880000" cy="2160000"/>
          </a:xfrm>
          <a:prstGeom prst="rect">
            <a:avLst/>
          </a:prstGeom>
        </p:spPr>
      </p:pic>
      <p:pic>
        <p:nvPicPr>
          <p:cNvPr id="8" name="図 7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4246A60-9597-484A-B56E-EB73DDB4BC1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98" y="6363937"/>
            <a:ext cx="2874715" cy="2309704"/>
          </a:xfrm>
          <a:prstGeom prst="rect">
            <a:avLst/>
          </a:prstGeom>
        </p:spPr>
      </p:pic>
      <p:sp>
        <p:nvSpPr>
          <p:cNvPr id="24" name="フローチャート: 結合子 23">
            <a:extLst>
              <a:ext uri="{FF2B5EF4-FFF2-40B4-BE49-F238E27FC236}">
                <a16:creationId xmlns:a16="http://schemas.microsoft.com/office/drawing/2014/main" id="{3AE37527-5B78-4A9B-965C-E0AE98D5F5BB}"/>
              </a:ext>
            </a:extLst>
          </p:cNvPr>
          <p:cNvSpPr/>
          <p:nvPr/>
        </p:nvSpPr>
        <p:spPr bwMode="auto">
          <a:xfrm>
            <a:off x="2079854" y="7076817"/>
            <a:ext cx="464478" cy="467268"/>
          </a:xfrm>
          <a:prstGeom prst="flowChartConnector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98722" tIns="49362" rIns="98722" bIns="49362" rtlCol="0" anchor="ctr"/>
          <a:lstStyle/>
          <a:p>
            <a:pPr algn="ctr" defTabSz="987425"/>
            <a:endParaRPr kumimoji="1" lang="ja-JP" altLang="en-US" sz="1700" b="1" dirty="0">
              <a:solidFill>
                <a:schemeClr val="bg1"/>
              </a:solidFill>
              <a:ea typeface="ＭＳ ゴシック" pitchFamily="49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497E6275-6657-4481-B4D0-7517EAB8210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263" y="6359862"/>
            <a:ext cx="2874715" cy="2293015"/>
          </a:xfrm>
          <a:prstGeom prst="rect">
            <a:avLst/>
          </a:prstGeom>
        </p:spPr>
      </p:pic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4F326A68-E55B-48E7-AE09-8D4F72B0124D}"/>
              </a:ext>
            </a:extLst>
          </p:cNvPr>
          <p:cNvSpPr/>
          <p:nvPr/>
        </p:nvSpPr>
        <p:spPr bwMode="auto">
          <a:xfrm>
            <a:off x="911015" y="8705272"/>
            <a:ext cx="2114600" cy="384753"/>
          </a:xfrm>
          <a:prstGeom prst="roundRect">
            <a:avLst/>
          </a:prstGeom>
          <a:noFill/>
          <a:ln w="19050">
            <a:noFill/>
            <a:round/>
            <a:headEnd/>
            <a:tailEnd/>
          </a:ln>
        </p:spPr>
        <p:txBody>
          <a:bodyPr wrap="none" lIns="98722" tIns="49362" rIns="98722" bIns="49362" rtlCol="0" anchor="ctr"/>
          <a:lstStyle/>
          <a:p>
            <a:pPr algn="ctr" defTabSz="987425"/>
            <a:r>
              <a:rPr kumimoji="1" lang="en-US" altLang="ja-JP" sz="1400" b="1" dirty="0">
                <a:solidFill>
                  <a:srgbClr val="0000FF"/>
                </a:solidFill>
                <a:ea typeface="ＭＳ ゴシック" pitchFamily="49" charset="-128"/>
              </a:rPr>
              <a:t>※</a:t>
            </a:r>
            <a:r>
              <a:rPr kumimoji="1" lang="ja-JP" altLang="en-US" sz="1400" b="1" dirty="0">
                <a:solidFill>
                  <a:srgbClr val="0000FF"/>
                </a:solidFill>
                <a:ea typeface="ＭＳ ゴシック" pitchFamily="49" charset="-128"/>
              </a:rPr>
              <a:t>取付箇所</a:t>
            </a: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5C15019F-2B24-4247-8415-A224BF004566}"/>
              </a:ext>
            </a:extLst>
          </p:cNvPr>
          <p:cNvSpPr/>
          <p:nvPr/>
        </p:nvSpPr>
        <p:spPr bwMode="auto">
          <a:xfrm>
            <a:off x="3888291" y="8689390"/>
            <a:ext cx="2533675" cy="411660"/>
          </a:xfrm>
          <a:prstGeom prst="roundRect">
            <a:avLst/>
          </a:prstGeom>
          <a:noFill/>
          <a:ln w="19050">
            <a:noFill/>
            <a:round/>
            <a:headEnd/>
            <a:tailEnd/>
          </a:ln>
        </p:spPr>
        <p:txBody>
          <a:bodyPr wrap="none" lIns="98722" tIns="49362" rIns="98722" bIns="49362" rtlCol="0" anchor="ctr"/>
          <a:lstStyle/>
          <a:p>
            <a:pPr algn="ctr" defTabSz="987425"/>
            <a:r>
              <a:rPr kumimoji="1" lang="en-US" altLang="ja-JP" sz="1400" b="1" dirty="0">
                <a:solidFill>
                  <a:srgbClr val="0000FF"/>
                </a:solidFill>
                <a:ea typeface="ＭＳ ゴシック" pitchFamily="49" charset="-128"/>
              </a:rPr>
              <a:t>※</a:t>
            </a:r>
            <a:r>
              <a:rPr kumimoji="1" lang="ja-JP" altLang="en-US" sz="1400" b="1" dirty="0">
                <a:solidFill>
                  <a:srgbClr val="0000FF"/>
                </a:solidFill>
                <a:ea typeface="ＭＳ ゴシック" pitchFamily="49" charset="-128"/>
              </a:rPr>
              <a:t>使用時の状態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00FF"/>
        </a:solidFill>
        <a:ln w="9525">
          <a:solidFill>
            <a:srgbClr val="3366FF"/>
          </a:solidFill>
          <a:round/>
          <a:headEnd/>
          <a:tailEnd/>
        </a:ln>
      </a:spPr>
      <a:bodyPr wrap="none" lIns="98722" tIns="49362" rIns="98722" bIns="49362" anchor="ctr"/>
      <a:lstStyle>
        <a:defPPr algn="ctr" defTabSz="987425">
          <a:defRPr sz="1700" b="1" dirty="0">
            <a:solidFill>
              <a:schemeClr val="bg1"/>
            </a:solidFill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87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 bwMode="auto">
        <a:solidFill>
          <a:srgbClr val="0000FF"/>
        </a:solidFill>
        <a:ln w="9525">
          <a:noFill/>
          <a:miter lim="800000"/>
          <a:headEnd/>
          <a:tailEnd/>
        </a:ln>
      </a:spPr>
      <a:bodyPr lIns="98722" tIns="49362" rIns="98722" bIns="49362" anchor="ctr" anchorCtr="1"/>
      <a:lstStyle>
        <a:defPPr defTabSz="987425">
          <a:lnSpc>
            <a:spcPct val="80000"/>
          </a:lnSpc>
          <a:defRPr sz="2600" b="1" dirty="0" smtClean="0">
            <a:solidFill>
              <a:srgbClr val="FFFF00"/>
            </a:solidFill>
            <a:ea typeface="ＭＳ ゴシック" pitchFamily="49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2081</TotalTime>
  <Words>117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游ゴシック</vt:lpstr>
      <vt:lpstr>Arial</vt:lpstr>
      <vt:lpstr>標準デザイン</vt:lpstr>
      <vt:lpstr>PowerPoint プレゼンテーション</vt:lpstr>
    </vt:vector>
  </TitlesOfParts>
  <Company>日本電設工業㈱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090097</dc:creator>
  <cp:lastModifiedBy>佐藤　政典</cp:lastModifiedBy>
  <cp:revision>227</cp:revision>
  <cp:lastPrinted>2021-04-15T07:56:32Z</cp:lastPrinted>
  <dcterms:created xsi:type="dcterms:W3CDTF">2014-04-08T06:34:56Z</dcterms:created>
  <dcterms:modified xsi:type="dcterms:W3CDTF">2021-07-07T02:01:07Z</dcterms:modified>
</cp:coreProperties>
</file>