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261600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A0A5"/>
    <a:srgbClr val="FFFF66"/>
    <a:srgbClr val="00FFFF"/>
    <a:srgbClr val="0066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441" autoAdjust="0"/>
    <p:restoredTop sz="99395" autoAdjust="0"/>
  </p:normalViewPr>
  <p:slideViewPr>
    <p:cSldViewPr>
      <p:cViewPr varScale="1">
        <p:scale>
          <a:sx n="83" d="100"/>
          <a:sy n="83" d="100"/>
        </p:scale>
        <p:origin x="558" y="90"/>
      </p:cViewPr>
      <p:guideLst>
        <p:guide orient="horz" pos="3232"/>
        <p:guide pos="22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9750" y="3187700"/>
            <a:ext cx="6121400" cy="220027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9500" y="5815013"/>
            <a:ext cx="5041900" cy="2622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D4FBC-0477-46D5-AB03-CDED0E28D5D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43096-A9A0-41F4-ACB8-9F8E75DF09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1288" y="411163"/>
            <a:ext cx="1619250" cy="8755062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60363" y="411163"/>
            <a:ext cx="4708525" cy="8755062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089B7-5AB9-4BFA-80E5-AD50515426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F5744-CAC5-4566-9522-E63749B289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325" y="6594475"/>
            <a:ext cx="6121400" cy="2038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8325" y="4349750"/>
            <a:ext cx="6121400" cy="22447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0E3A-9704-49F8-97C7-E6CAB35230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60363" y="2395538"/>
            <a:ext cx="3163887" cy="6770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76650" y="2395538"/>
            <a:ext cx="3163888" cy="6770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EA190-F073-4523-9BDE-8E0EE7EB5C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363" y="411163"/>
            <a:ext cx="6480175" cy="170973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363" y="2297113"/>
            <a:ext cx="3181350" cy="9572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0363" y="3254375"/>
            <a:ext cx="3181350" cy="5911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57600" y="2297113"/>
            <a:ext cx="3182938" cy="9572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57600" y="3254375"/>
            <a:ext cx="3182938" cy="5911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D1D17-87E1-4D91-AC4B-C6EAF57B74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3F9E6-9B4D-43E4-8364-8D60D5A95B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22A12-41D7-42EA-89B6-AA9E39B5ABD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363" y="407988"/>
            <a:ext cx="2368550" cy="1739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14638" y="407988"/>
            <a:ext cx="4025900" cy="8758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60363" y="2147888"/>
            <a:ext cx="2368550" cy="70183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07EDD-62B7-4FF1-9D7B-56A77EE98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288" y="7183438"/>
            <a:ext cx="4321175" cy="8477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11288" y="917575"/>
            <a:ext cx="4321175" cy="61563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11288" y="8031163"/>
            <a:ext cx="4321175" cy="12049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5A1E1-AA79-4F23-B960-2769003F2D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0363" y="411163"/>
            <a:ext cx="6480175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722" tIns="49362" rIns="98722" bIns="4936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363" y="2395538"/>
            <a:ext cx="6480175" cy="677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722" tIns="49362" rIns="98722" bIns="493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60363" y="9344025"/>
            <a:ext cx="167957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22" tIns="49362" rIns="98722" bIns="49362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60625" y="9344025"/>
            <a:ext cx="227965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22" tIns="49362" rIns="98722" bIns="49362" numCol="1" anchor="t" anchorCtr="0" compatLnSpc="1">
            <a:prstTxWarp prst="textNoShape">
              <a:avLst/>
            </a:prstTxWarp>
          </a:bodyPr>
          <a:lstStyle>
            <a:lvl1pPr algn="ctr">
              <a:defRPr sz="15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60963" y="9344025"/>
            <a:ext cx="167957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22" tIns="49362" rIns="98722" bIns="49362" numCol="1" anchor="t" anchorCtr="0" compatLnSpc="1">
            <a:prstTxWarp prst="textNoShape">
              <a:avLst/>
            </a:prstTxWarp>
          </a:bodyPr>
          <a:lstStyle>
            <a:lvl1pPr algn="r">
              <a:defRPr sz="1500"/>
            </a:lvl1pPr>
          </a:lstStyle>
          <a:p>
            <a:pPr>
              <a:defRPr/>
            </a:pPr>
            <a:fld id="{CDF500CF-9E8D-49BD-BCF2-4E02FC66E9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87425" rtl="0" eaLnBrk="0" fontAlgn="base" hangingPunct="0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87425" rtl="0" eaLnBrk="0" fontAlgn="base" hangingPunct="0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987425" rtl="0" eaLnBrk="0" fontAlgn="base" hangingPunct="0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987425" rtl="0" eaLnBrk="0" fontAlgn="base" hangingPunct="0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987425" rtl="0" eaLnBrk="0" fontAlgn="base" hangingPunct="0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987425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987425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987425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987425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69888" indent="-369888" algn="l" defTabSz="987425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307975" algn="l" defTabSz="987425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35075" indent="-247650" algn="l" defTabSz="987425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28788" indent="-247650" algn="l" defTabSz="987425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22500" indent="-247650" algn="l" defTabSz="987425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679700" indent="-247650" algn="l" defTabSz="987425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36900" indent="-247650" algn="l" defTabSz="987425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594100" indent="-247650" algn="l" defTabSz="987425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51300" indent="-247650" algn="l" defTabSz="987425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AutoShape 6"/>
          <p:cNvSpPr>
            <a:spLocks noChangeArrowheads="1"/>
          </p:cNvSpPr>
          <p:nvPr/>
        </p:nvSpPr>
        <p:spPr bwMode="auto">
          <a:xfrm>
            <a:off x="431800" y="3657372"/>
            <a:ext cx="6192838" cy="2311623"/>
          </a:xfrm>
          <a:prstGeom prst="roundRect">
            <a:avLst>
              <a:gd name="adj" fmla="val 8338"/>
            </a:avLst>
          </a:prstGeom>
          <a:noFill/>
          <a:ln w="25400">
            <a:solidFill>
              <a:srgbClr val="00A0A5"/>
            </a:solidFill>
            <a:round/>
            <a:headEnd/>
            <a:tailEnd/>
          </a:ln>
        </p:spPr>
        <p:txBody>
          <a:bodyPr wrap="none" lIns="98722" tIns="49362" rIns="98722" bIns="49362" anchor="t" anchorCtr="0"/>
          <a:lstStyle/>
          <a:p>
            <a:pPr algn="ctr" defTabSz="987425"/>
            <a:r>
              <a:rPr lang="ja-JP" altLang="en-US" sz="1700" b="1" dirty="0">
                <a:ea typeface="ＭＳ ゴシック" pitchFamily="49" charset="-128"/>
              </a:rPr>
              <a:t>　　</a:t>
            </a:r>
            <a:r>
              <a:rPr lang="ja-JP" altLang="en-US" sz="1700" b="1" dirty="0">
                <a:latin typeface="HG丸ｺﾞｼｯｸM-PRO" pitchFamily="50" charset="-128"/>
                <a:ea typeface="HG丸ｺﾞｼｯｸM-PRO" pitchFamily="50" charset="-128"/>
              </a:rPr>
              <a:t>特　　　長</a:t>
            </a:r>
            <a:r>
              <a:rPr lang="ja-JP" altLang="en-US" sz="1700" b="1" dirty="0">
                <a:ea typeface="ＭＳ ゴシック" pitchFamily="49" charset="-128"/>
              </a:rPr>
              <a:t>　　</a:t>
            </a:r>
          </a:p>
        </p:txBody>
      </p:sp>
      <p:sp>
        <p:nvSpPr>
          <p:cNvPr id="2051" name="Rectangle 19"/>
          <p:cNvSpPr>
            <a:spLocks noChangeArrowheads="1"/>
          </p:cNvSpPr>
          <p:nvPr/>
        </p:nvSpPr>
        <p:spPr bwMode="auto">
          <a:xfrm>
            <a:off x="431800" y="9163050"/>
            <a:ext cx="6264275" cy="71438"/>
          </a:xfrm>
          <a:prstGeom prst="rect">
            <a:avLst/>
          </a:prstGeom>
          <a:solidFill>
            <a:srgbClr val="00A0A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3" name="Text Box 9"/>
          <p:cNvSpPr txBox="1">
            <a:spLocks noChangeArrowheads="1"/>
          </p:cNvSpPr>
          <p:nvPr/>
        </p:nvSpPr>
        <p:spPr bwMode="auto">
          <a:xfrm>
            <a:off x="504106" y="5092848"/>
            <a:ext cx="6192838" cy="815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722" tIns="49362" rIns="98722" bIns="49362">
            <a:spAutoFit/>
          </a:bodyPr>
          <a:lstStyle/>
          <a:p>
            <a:pPr defTabSz="987425">
              <a:lnSpc>
                <a:spcPct val="70000"/>
              </a:lnSpc>
              <a:spcBef>
                <a:spcPct val="50000"/>
              </a:spcBef>
            </a:pPr>
            <a:r>
              <a:rPr lang="en-US" altLang="ja-JP" sz="1500" dirty="0">
                <a:solidFill>
                  <a:schemeClr val="accent1"/>
                </a:solidFill>
                <a:ea typeface="ＭＳ ゴシック" pitchFamily="49" charset="-128"/>
              </a:rPr>
              <a:t>■</a:t>
            </a:r>
            <a:r>
              <a:rPr lang="ja-JP" altLang="en-US" sz="1500" dirty="0">
                <a:latin typeface="HG丸ｺﾞｼｯｸM-PRO" pitchFamily="50" charset="-128"/>
                <a:ea typeface="HG丸ｺﾞｼｯｸM-PRO" pitchFamily="50" charset="-128"/>
              </a:rPr>
              <a:t>適用箇所　引留ヨークの作業穴</a:t>
            </a:r>
            <a:r>
              <a:rPr lang="ja-JP" altLang="en-US" sz="1500">
                <a:latin typeface="HG丸ｺﾞｼｯｸM-PRO" pitchFamily="50" charset="-128"/>
                <a:ea typeface="HG丸ｺﾞｼｯｸM-PRO" pitchFamily="50" charset="-128"/>
              </a:rPr>
              <a:t>に取付けられる</a:t>
            </a:r>
            <a:endParaRPr lang="en-US" altLang="ja-JP" sz="1500" dirty="0">
              <a:solidFill>
                <a:schemeClr val="accent1"/>
              </a:solidFill>
              <a:ea typeface="ＭＳ ゴシック" pitchFamily="49" charset="-128"/>
            </a:endParaRPr>
          </a:p>
          <a:p>
            <a:pPr defTabSz="987425">
              <a:lnSpc>
                <a:spcPct val="70000"/>
              </a:lnSpc>
              <a:spcBef>
                <a:spcPct val="50000"/>
              </a:spcBef>
            </a:pPr>
            <a:r>
              <a:rPr lang="en-US" altLang="ja-JP" sz="1500" dirty="0">
                <a:solidFill>
                  <a:schemeClr val="accent1"/>
                </a:solidFill>
                <a:ea typeface="ＭＳ ゴシック" pitchFamily="49" charset="-128"/>
              </a:rPr>
              <a:t>■</a:t>
            </a:r>
            <a:r>
              <a:rPr lang="ja-JP" altLang="en-US" sz="1500" dirty="0">
                <a:latin typeface="HG丸ｺﾞｼｯｸM-PRO" pitchFamily="50" charset="-128"/>
                <a:ea typeface="HG丸ｺﾞｼｯｸM-PRO" pitchFamily="50" charset="-128"/>
              </a:rPr>
              <a:t>使用荷重　４</a:t>
            </a:r>
            <a:r>
              <a:rPr lang="en-US" altLang="ja-JP" sz="1500" dirty="0">
                <a:latin typeface="HG丸ｺﾞｼｯｸM-PRO" pitchFamily="50" charset="-128"/>
                <a:ea typeface="HG丸ｺﾞｼｯｸM-PRO" pitchFamily="50" charset="-128"/>
              </a:rPr>
              <a:t>000kgf</a:t>
            </a:r>
            <a:r>
              <a:rPr lang="ja-JP" altLang="en-US" sz="1500" dirty="0">
                <a:latin typeface="HG丸ｺﾞｼｯｸM-PRO" pitchFamily="50" charset="-128"/>
                <a:ea typeface="HG丸ｺﾞｼｯｸM-PRO" pitchFamily="50" charset="-128"/>
              </a:rPr>
              <a:t>まで</a:t>
            </a:r>
            <a:endParaRPr lang="en-US" altLang="ja-JP" sz="1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defTabSz="987425">
              <a:lnSpc>
                <a:spcPct val="70000"/>
              </a:lnSpc>
              <a:spcBef>
                <a:spcPct val="50000"/>
              </a:spcBef>
            </a:pPr>
            <a:r>
              <a:rPr lang="en-US" altLang="ja-JP" sz="1500" dirty="0">
                <a:solidFill>
                  <a:schemeClr val="accent1"/>
                </a:solidFill>
                <a:ea typeface="ＭＳ ゴシック" pitchFamily="49" charset="-128"/>
              </a:rPr>
              <a:t>■</a:t>
            </a:r>
            <a:r>
              <a:rPr lang="ja-JP" altLang="en-US" sz="1500" dirty="0">
                <a:latin typeface="HG丸ｺﾞｼｯｸM-PRO" pitchFamily="50" charset="-128"/>
                <a:ea typeface="HG丸ｺﾞｼｯｸM-PRO" pitchFamily="50" charset="-128"/>
              </a:rPr>
              <a:t>重　　量　約</a:t>
            </a:r>
            <a:r>
              <a:rPr lang="en-US" altLang="ja-JP" sz="1500" dirty="0">
                <a:latin typeface="HG丸ｺﾞｼｯｸM-PRO" pitchFamily="50" charset="-128"/>
                <a:ea typeface="HG丸ｺﾞｼｯｸM-PRO" pitchFamily="50" charset="-128"/>
              </a:rPr>
              <a:t>6kg</a:t>
            </a:r>
            <a:endParaRPr lang="ja-JP" altLang="en-US" sz="15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54" name="Text Box 15"/>
          <p:cNvSpPr txBox="1">
            <a:spLocks noChangeArrowheads="1"/>
          </p:cNvSpPr>
          <p:nvPr/>
        </p:nvSpPr>
        <p:spPr bwMode="auto">
          <a:xfrm>
            <a:off x="3887788" y="9667875"/>
            <a:ext cx="2520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8722" tIns="49362" rIns="98722" bIns="49362">
            <a:spAutoFit/>
          </a:bodyPr>
          <a:lstStyle/>
          <a:p>
            <a:pPr defTabSz="987425">
              <a:lnSpc>
                <a:spcPct val="70000"/>
              </a:lnSpc>
              <a:spcBef>
                <a:spcPct val="50000"/>
              </a:spcBef>
            </a:pPr>
            <a:r>
              <a:rPr lang="ja-JP" altLang="en-US" sz="900" dirty="0"/>
              <a:t>〒</a:t>
            </a:r>
            <a:r>
              <a:rPr lang="en-US" altLang="ja-JP" sz="900" dirty="0"/>
              <a:t>140-0005</a:t>
            </a:r>
            <a:r>
              <a:rPr lang="ja-JP" altLang="en-US" sz="900" dirty="0"/>
              <a:t>　東京都品川区広町</a:t>
            </a:r>
            <a:r>
              <a:rPr lang="en-US" altLang="ja-JP" sz="900" dirty="0"/>
              <a:t>1</a:t>
            </a:r>
            <a:r>
              <a:rPr lang="ja-JP" altLang="en-US" sz="900" dirty="0"/>
              <a:t>丁目</a:t>
            </a:r>
            <a:r>
              <a:rPr lang="en-US" altLang="ja-JP" sz="900" dirty="0"/>
              <a:t>3</a:t>
            </a:r>
            <a:r>
              <a:rPr lang="ja-JP" altLang="en-US" sz="900" dirty="0"/>
              <a:t>番</a:t>
            </a:r>
            <a:r>
              <a:rPr lang="en-US" altLang="ja-JP" sz="900" dirty="0"/>
              <a:t>30</a:t>
            </a:r>
            <a:r>
              <a:rPr lang="ja-JP" altLang="en-US" sz="900" dirty="0"/>
              <a:t>号</a:t>
            </a:r>
            <a:endParaRPr lang="en-US" altLang="ja-JP" sz="900" dirty="0"/>
          </a:p>
          <a:p>
            <a:pPr defTabSz="987425">
              <a:lnSpc>
                <a:spcPct val="70000"/>
              </a:lnSpc>
              <a:spcBef>
                <a:spcPct val="50000"/>
              </a:spcBef>
            </a:pPr>
            <a:r>
              <a:rPr lang="en-US" altLang="ja-JP" sz="900" dirty="0">
                <a:latin typeface="ＭＳ Ｐゴシック" pitchFamily="50" charset="-128"/>
              </a:rPr>
              <a:t>TEL</a:t>
            </a:r>
            <a:r>
              <a:rPr lang="ja-JP" altLang="en-US" sz="900" dirty="0">
                <a:latin typeface="ＭＳ Ｐゴシック" pitchFamily="50" charset="-128"/>
              </a:rPr>
              <a:t>　（</a:t>
            </a:r>
            <a:r>
              <a:rPr lang="en-US" altLang="ja-JP" sz="900" dirty="0">
                <a:latin typeface="ＭＳ Ｐゴシック" pitchFamily="50" charset="-128"/>
              </a:rPr>
              <a:t>03</a:t>
            </a:r>
            <a:r>
              <a:rPr lang="ja-JP" altLang="en-US" sz="900" dirty="0">
                <a:latin typeface="ＭＳ Ｐゴシック" pitchFamily="50" charset="-128"/>
              </a:rPr>
              <a:t>） </a:t>
            </a:r>
            <a:r>
              <a:rPr lang="en-US" altLang="ja-JP" sz="900" dirty="0">
                <a:latin typeface="ＭＳ Ｐゴシック" pitchFamily="50" charset="-128"/>
              </a:rPr>
              <a:t>3493-9464</a:t>
            </a:r>
            <a:r>
              <a:rPr lang="ja-JP" altLang="en-US" sz="900" dirty="0">
                <a:latin typeface="ＭＳ Ｐゴシック" pitchFamily="50" charset="-128"/>
              </a:rPr>
              <a:t> 　</a:t>
            </a:r>
            <a:r>
              <a:rPr lang="en-US" altLang="ja-JP" sz="900" dirty="0">
                <a:latin typeface="ＭＳ Ｐゴシック" pitchFamily="50" charset="-128"/>
              </a:rPr>
              <a:t>FAX</a:t>
            </a:r>
            <a:r>
              <a:rPr lang="ja-JP" altLang="en-US" sz="900" dirty="0">
                <a:latin typeface="ＭＳ Ｐゴシック" pitchFamily="50" charset="-128"/>
              </a:rPr>
              <a:t>　（</a:t>
            </a:r>
            <a:r>
              <a:rPr lang="en-US" altLang="ja-JP" sz="900" dirty="0">
                <a:latin typeface="ＭＳ Ｐゴシック" pitchFamily="50" charset="-128"/>
              </a:rPr>
              <a:t>03</a:t>
            </a:r>
            <a:r>
              <a:rPr lang="ja-JP" altLang="en-US" sz="900" dirty="0">
                <a:latin typeface="ＭＳ Ｐゴシック" pitchFamily="50" charset="-128"/>
              </a:rPr>
              <a:t>） </a:t>
            </a:r>
            <a:r>
              <a:rPr lang="en-US" altLang="ja-JP" sz="900" dirty="0">
                <a:latin typeface="ＭＳ Ｐゴシック" pitchFamily="50" charset="-128"/>
              </a:rPr>
              <a:t>3493-9467</a:t>
            </a:r>
            <a:endParaRPr lang="ja-JP" altLang="en-US" sz="900" dirty="0">
              <a:latin typeface="ＭＳ Ｐゴシック" pitchFamily="50" charset="-128"/>
            </a:endParaRPr>
          </a:p>
        </p:txBody>
      </p:sp>
      <p:sp>
        <p:nvSpPr>
          <p:cNvPr id="2055" name="AutoShape 8"/>
          <p:cNvSpPr>
            <a:spLocks noChangeArrowheads="1"/>
          </p:cNvSpPr>
          <p:nvPr/>
        </p:nvSpPr>
        <p:spPr bwMode="auto">
          <a:xfrm>
            <a:off x="431800" y="252413"/>
            <a:ext cx="6192838" cy="935037"/>
          </a:xfrm>
          <a:prstGeom prst="roundRect">
            <a:avLst>
              <a:gd name="adj" fmla="val 16667"/>
            </a:avLst>
          </a:prstGeom>
          <a:solidFill>
            <a:srgbClr val="00A0A5"/>
          </a:solidFill>
          <a:ln w="9525">
            <a:noFill/>
            <a:round/>
            <a:headEnd/>
            <a:tailEnd/>
          </a:ln>
        </p:spPr>
        <p:txBody>
          <a:bodyPr wrap="none" lIns="98722" tIns="49362" rIns="98722" bIns="49362" anchor="ctr" anchorCtr="1"/>
          <a:lstStyle/>
          <a:p>
            <a:pPr algn="ctr" defTabSz="987425"/>
            <a:r>
              <a:rPr lang="ja-JP" altLang="en-US" sz="2200" b="1" dirty="0">
                <a:solidFill>
                  <a:srgbClr val="FFFF00"/>
                </a:solidFill>
                <a:latin typeface="HG丸ｺﾞｼｯｸM-PRO" pitchFamily="50" charset="-128"/>
                <a:ea typeface="HG丸ｺﾞｼｯｸM-PRO" pitchFamily="50" charset="-128"/>
              </a:rPr>
              <a:t>安全、使い易い！</a:t>
            </a:r>
            <a:endParaRPr lang="en-US" altLang="ja-JP" sz="2200" b="1" dirty="0">
              <a:solidFill>
                <a:srgbClr val="FFFF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 defTabSz="987425"/>
            <a:r>
              <a:rPr lang="ja-JP" altLang="en-US" sz="26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引留箇所張線器取付金具（</a:t>
            </a:r>
            <a:r>
              <a:rPr lang="en-US" altLang="ja-JP" sz="26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4t</a:t>
            </a:r>
            <a:r>
              <a:rPr lang="ja-JP" altLang="en-US" sz="26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用）</a:t>
            </a:r>
            <a:endParaRPr lang="en-US" altLang="ja-JP" sz="26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057" name="図 20" descr="日本架線ロゴ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6350" y="9307513"/>
            <a:ext cx="28082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図 17" descr="日本架線工業HP　QRコード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330" y="9379272"/>
            <a:ext cx="441771" cy="441771"/>
          </a:xfrm>
          <a:prstGeom prst="rect">
            <a:avLst/>
          </a:prstGeom>
        </p:spPr>
      </p:pic>
      <p:pic>
        <p:nvPicPr>
          <p:cNvPr id="19" name="図 18" descr="検索ボタン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2097" y="9307263"/>
            <a:ext cx="2112235" cy="576065"/>
          </a:xfrm>
          <a:prstGeom prst="rect">
            <a:avLst/>
          </a:prstGeom>
        </p:spPr>
      </p:pic>
      <p:sp>
        <p:nvSpPr>
          <p:cNvPr id="20" name="テキスト ボックス 19"/>
          <p:cNvSpPr txBox="1"/>
          <p:nvPr/>
        </p:nvSpPr>
        <p:spPr bwMode="auto">
          <a:xfrm>
            <a:off x="576114" y="9451280"/>
            <a:ext cx="1008112" cy="2104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8722" tIns="49362" rIns="98722" bIns="49362" rtlCol="0" anchor="ctr" anchorCtr="0">
            <a:spAutoFit/>
          </a:bodyPr>
          <a:lstStyle/>
          <a:p>
            <a:pPr defTabSz="987425">
              <a:lnSpc>
                <a:spcPct val="80000"/>
              </a:lnSpc>
            </a:pPr>
            <a:r>
              <a:rPr kumimoji="1" lang="ja-JP" altLang="en-US" sz="900" dirty="0">
                <a:ea typeface="ＭＳ ゴシック" pitchFamily="49" charset="-128"/>
              </a:rPr>
              <a:t>日本架線</a:t>
            </a:r>
          </a:p>
        </p:txBody>
      </p:sp>
      <p:sp>
        <p:nvSpPr>
          <p:cNvPr id="21" name="テキスト ボックス 20"/>
          <p:cNvSpPr txBox="1"/>
          <p:nvPr/>
        </p:nvSpPr>
        <p:spPr bwMode="auto">
          <a:xfrm>
            <a:off x="504106" y="9835942"/>
            <a:ext cx="2304256" cy="222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8722" tIns="49362" rIns="98722" bIns="49362" rtlCol="0" anchor="ctr" anchorCtr="1">
            <a:spAutoFit/>
          </a:bodyPr>
          <a:lstStyle/>
          <a:p>
            <a:pPr defTabSz="987425">
              <a:lnSpc>
                <a:spcPct val="80000"/>
              </a:lnSpc>
            </a:pPr>
            <a:r>
              <a:rPr kumimoji="1" lang="en-US" altLang="ja-JP" sz="1000" dirty="0">
                <a:solidFill>
                  <a:schemeClr val="accent2"/>
                </a:solidFill>
                <a:ea typeface="ＭＳ ゴシック" pitchFamily="49" charset="-128"/>
              </a:rPr>
              <a:t>Mail </a:t>
            </a:r>
            <a:r>
              <a:rPr kumimoji="1" lang="ja-JP" altLang="en-US" sz="1000" dirty="0">
                <a:solidFill>
                  <a:schemeClr val="accent2"/>
                </a:solidFill>
                <a:ea typeface="ＭＳ ゴシック" pitchFamily="49" charset="-128"/>
              </a:rPr>
              <a:t>　</a:t>
            </a:r>
            <a:r>
              <a:rPr kumimoji="1" lang="en-US" altLang="ja-JP" sz="1000" dirty="0">
                <a:solidFill>
                  <a:schemeClr val="accent2"/>
                </a:solidFill>
                <a:ea typeface="ＭＳ ゴシック" pitchFamily="49" charset="-128"/>
              </a:rPr>
              <a:t>:</a:t>
            </a:r>
            <a:r>
              <a:rPr kumimoji="1" lang="ja-JP" altLang="en-US" sz="1000" dirty="0">
                <a:solidFill>
                  <a:schemeClr val="accent2"/>
                </a:solidFill>
                <a:ea typeface="ＭＳ ゴシック" pitchFamily="49" charset="-128"/>
              </a:rPr>
              <a:t>　</a:t>
            </a:r>
            <a:r>
              <a:rPr kumimoji="1" lang="en-US" altLang="ja-JP" sz="1000" dirty="0">
                <a:solidFill>
                  <a:schemeClr val="accent2"/>
                </a:solidFill>
                <a:ea typeface="ＭＳ ゴシック" pitchFamily="49" charset="-128"/>
              </a:rPr>
              <a:t>info@n-gasen.co.jp</a:t>
            </a:r>
            <a:endParaRPr kumimoji="1" lang="ja-JP" altLang="en-US" sz="1000" dirty="0">
              <a:solidFill>
                <a:schemeClr val="accent2"/>
              </a:solidFill>
              <a:ea typeface="ＭＳ ゴシック" pitchFamily="49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5BDA567-10A6-4889-B7CB-18EB34CDE70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4106" y="1339073"/>
            <a:ext cx="2880000" cy="216000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A21C21F4-D87B-4F22-A1BF-10D8880320D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8263" y="1339073"/>
            <a:ext cx="2880000" cy="2160000"/>
          </a:xfrm>
          <a:prstGeom prst="rect">
            <a:avLst/>
          </a:prstGeom>
        </p:spPr>
      </p:pic>
      <p:sp>
        <p:nvSpPr>
          <p:cNvPr id="41" name="Text Box 9">
            <a:extLst>
              <a:ext uri="{FF2B5EF4-FFF2-40B4-BE49-F238E27FC236}">
                <a16:creationId xmlns:a16="http://schemas.microsoft.com/office/drawing/2014/main" id="{1AD7CAA1-6EFA-42C2-BF89-A70504170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122" y="6069237"/>
            <a:ext cx="38893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722" tIns="49362" rIns="98722" bIns="49362">
            <a:spAutoFit/>
          </a:bodyPr>
          <a:lstStyle/>
          <a:p>
            <a:pPr defTabSz="987425">
              <a:lnSpc>
                <a:spcPct val="70000"/>
              </a:lnSpc>
              <a:spcBef>
                <a:spcPct val="50000"/>
              </a:spcBef>
            </a:pPr>
            <a:r>
              <a:rPr lang="ja-JP" altLang="en-US" sz="1500" dirty="0">
                <a:latin typeface="HG丸ｺﾞｼｯｸM-PRO" pitchFamily="50" charset="-128"/>
                <a:ea typeface="HG丸ｺﾞｼｯｸM-PRO" pitchFamily="50" charset="-128"/>
              </a:rPr>
              <a:t>採用実績：日本電設工業株式会社　　　　　　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477CC25-DBA2-44D7-86F1-3887D471B27B}"/>
              </a:ext>
            </a:extLst>
          </p:cNvPr>
          <p:cNvSpPr txBox="1"/>
          <p:nvPr/>
        </p:nvSpPr>
        <p:spPr bwMode="auto">
          <a:xfrm>
            <a:off x="4608562" y="6043022"/>
            <a:ext cx="2664296" cy="32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8722" tIns="49362" rIns="98722" bIns="49362" rtlCol="0" anchor="ctr" anchorCtr="1">
            <a:spAutoFit/>
          </a:bodyPr>
          <a:lstStyle/>
          <a:p>
            <a:pPr defTabSz="987425">
              <a:lnSpc>
                <a:spcPct val="80000"/>
              </a:lnSpc>
            </a:pPr>
            <a:r>
              <a:rPr kumimoji="1" lang="ja-JP" altLang="en-US" sz="1800" b="1" dirty="0">
                <a:solidFill>
                  <a:srgbClr val="FFC000"/>
                </a:solidFill>
                <a:ea typeface="ＭＳ ゴシック" pitchFamily="49" charset="-128"/>
              </a:rPr>
              <a:t>意匠登録済</a:t>
            </a:r>
          </a:p>
        </p:txBody>
      </p:sp>
      <p:pic>
        <p:nvPicPr>
          <p:cNvPr id="43" name="図 42">
            <a:extLst>
              <a:ext uri="{FF2B5EF4-FFF2-40B4-BE49-F238E27FC236}">
                <a16:creationId xmlns:a16="http://schemas.microsoft.com/office/drawing/2014/main" id="{92E58827-1351-40B5-89E2-31AFB3BD8A3B}"/>
              </a:ext>
            </a:extLst>
          </p:cNvPr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14108" y="6458361"/>
            <a:ext cx="4172684" cy="246416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2" name="フローチャート: 結合子 21">
            <a:extLst>
              <a:ext uri="{FF2B5EF4-FFF2-40B4-BE49-F238E27FC236}">
                <a16:creationId xmlns:a16="http://schemas.microsoft.com/office/drawing/2014/main" id="{7A544DDD-66C4-4183-9260-8E575186AF28}"/>
              </a:ext>
            </a:extLst>
          </p:cNvPr>
          <p:cNvSpPr/>
          <p:nvPr/>
        </p:nvSpPr>
        <p:spPr bwMode="auto">
          <a:xfrm>
            <a:off x="3261923" y="6703640"/>
            <a:ext cx="892679" cy="931876"/>
          </a:xfrm>
          <a:prstGeom prst="flowChartConnector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lIns="98722" tIns="49362" rIns="98722" bIns="49362" rtlCol="0" anchor="ctr"/>
          <a:lstStyle/>
          <a:p>
            <a:pPr algn="ctr" defTabSz="987425"/>
            <a:endParaRPr kumimoji="1" lang="ja-JP" altLang="en-US" sz="1700" b="1" dirty="0">
              <a:solidFill>
                <a:schemeClr val="bg1"/>
              </a:solidFill>
              <a:ea typeface="ＭＳ ゴシック" pitchFamily="49" charset="-128"/>
            </a:endParaRPr>
          </a:p>
        </p:txBody>
      </p:sp>
      <p:sp>
        <p:nvSpPr>
          <p:cNvPr id="25" name="AutoShape 6">
            <a:extLst>
              <a:ext uri="{FF2B5EF4-FFF2-40B4-BE49-F238E27FC236}">
                <a16:creationId xmlns:a16="http://schemas.microsoft.com/office/drawing/2014/main" id="{B4A3ED44-113F-488C-907B-CFF8F386B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122" y="4052686"/>
            <a:ext cx="5760616" cy="895378"/>
          </a:xfrm>
          <a:prstGeom prst="roundRect">
            <a:avLst>
              <a:gd name="adj" fmla="val 16667"/>
            </a:avLst>
          </a:prstGeom>
          <a:solidFill>
            <a:srgbClr val="00A0A5"/>
          </a:solidFill>
          <a:ln w="12700" cmpd="sng">
            <a:noFill/>
            <a:round/>
            <a:headEnd/>
            <a:tailEnd/>
          </a:ln>
          <a:effectLst/>
        </p:spPr>
        <p:txBody>
          <a:bodyPr wrap="none" lIns="98722" tIns="49362" rIns="98722" bIns="49362" anchor="ctr"/>
          <a:lstStyle/>
          <a:p>
            <a:pPr algn="ctr" defTabSz="987425">
              <a:defRPr/>
            </a:pPr>
            <a:r>
              <a:rPr lang="ja-JP" altLang="en-US" sz="1800" b="1" dirty="0">
                <a:ln w="6350" cmpd="sng">
                  <a:noFill/>
                  <a:prstDash val="solid"/>
                </a:ln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張線器が取付け易く</a:t>
            </a:r>
            <a:endParaRPr lang="en-US" altLang="ja-JP" sz="1800" b="1" dirty="0">
              <a:ln w="6350" cmpd="sng">
                <a:noFill/>
                <a:prstDash val="solid"/>
              </a:ln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 defTabSz="987425">
              <a:defRPr/>
            </a:pPr>
            <a:r>
              <a:rPr lang="ja-JP" altLang="en-US" sz="1800" b="1" dirty="0">
                <a:ln w="6350" cmpd="sng">
                  <a:noFill/>
                  <a:prstDash val="solid"/>
                </a:ln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工具（張線器）と既設設備が干渉し難い大きさ</a:t>
            </a:r>
            <a:endParaRPr lang="en-US" altLang="ja-JP" sz="1800" b="1" dirty="0">
              <a:ln w="6350" cmpd="sng">
                <a:noFill/>
                <a:prstDash val="solid"/>
              </a:ln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00FF"/>
        </a:solidFill>
        <a:ln w="9525">
          <a:solidFill>
            <a:srgbClr val="3366FF"/>
          </a:solidFill>
          <a:round/>
          <a:headEnd/>
          <a:tailEnd/>
        </a:ln>
      </a:spPr>
      <a:bodyPr wrap="none" lIns="98722" tIns="49362" rIns="98722" bIns="49362" anchor="ctr"/>
      <a:lstStyle>
        <a:defPPr algn="ctr" defTabSz="987425">
          <a:defRPr sz="1700" b="1" dirty="0">
            <a:solidFill>
              <a:schemeClr val="bg1"/>
            </a:solidFill>
            <a:ea typeface="ＭＳ ゴシック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874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  <a:txDef>
      <a:spPr bwMode="auto">
        <a:solidFill>
          <a:srgbClr val="0000FF"/>
        </a:solidFill>
        <a:ln w="9525">
          <a:noFill/>
          <a:miter lim="800000"/>
          <a:headEnd/>
          <a:tailEnd/>
        </a:ln>
      </a:spPr>
      <a:bodyPr lIns="98722" tIns="49362" rIns="98722" bIns="49362" anchor="ctr" anchorCtr="1"/>
      <a:lstStyle>
        <a:defPPr defTabSz="987425">
          <a:lnSpc>
            <a:spcPct val="80000"/>
          </a:lnSpc>
          <a:defRPr sz="2600" b="1" dirty="0" smtClean="0">
            <a:solidFill>
              <a:srgbClr val="FFFF00"/>
            </a:solidFill>
            <a:ea typeface="ＭＳ ゴシック" pitchFamily="49" charset="-128"/>
          </a:defRPr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3022</TotalTime>
  <Words>100</Words>
  <Application>Microsoft Office PowerPoint</Application>
  <PresentationFormat>ユーザー設定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ＭＳ Ｐゴシック</vt:lpstr>
      <vt:lpstr>Arial</vt:lpstr>
      <vt:lpstr>標準デザイン</vt:lpstr>
      <vt:lpstr>PowerPoint プレゼンテーション</vt:lpstr>
    </vt:vector>
  </TitlesOfParts>
  <Company>日本電設工業㈱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090097</dc:creator>
  <cp:lastModifiedBy>N　豊田 善行</cp:lastModifiedBy>
  <cp:revision>286</cp:revision>
  <cp:lastPrinted>2021-04-28T01:54:52Z</cp:lastPrinted>
  <dcterms:created xsi:type="dcterms:W3CDTF">2014-04-08T06:34:56Z</dcterms:created>
  <dcterms:modified xsi:type="dcterms:W3CDTF">2021-06-29T09:15:42Z</dcterms:modified>
</cp:coreProperties>
</file>