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200900" cy="10261600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A0A5"/>
    <a:srgbClr val="FFFF66"/>
    <a:srgbClr val="00FFFF"/>
    <a:srgbClr val="00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395" autoAdjust="0"/>
  </p:normalViewPr>
  <p:slideViewPr>
    <p:cSldViewPr>
      <p:cViewPr varScale="1">
        <p:scale>
          <a:sx n="83" d="100"/>
          <a:sy n="83" d="100"/>
        </p:scale>
        <p:origin x="558" y="90"/>
      </p:cViewPr>
      <p:guideLst>
        <p:guide orient="horz" pos="3232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BCA0B-7789-463D-BDB2-B95F92F1E2A4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279525"/>
            <a:ext cx="24225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B25D5-FAC7-4D6C-A614-0FF23723B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874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EB25D5-FAC7-4D6C-A614-0FF23723B5C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81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750" y="3187700"/>
            <a:ext cx="6121400" cy="22002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500" y="5815013"/>
            <a:ext cx="5041900" cy="2622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D4FBC-0477-46D5-AB03-CDED0E28D5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43096-A9A0-41F4-ACB8-9F8E75DF09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1288" y="411163"/>
            <a:ext cx="1619250" cy="875506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363" y="411163"/>
            <a:ext cx="4708525" cy="875506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089B7-5AB9-4BFA-80E5-AD50515426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F5744-CAC5-4566-9522-E63749B289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325" y="6594475"/>
            <a:ext cx="6121400" cy="2038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325" y="4349750"/>
            <a:ext cx="6121400" cy="2244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3A-9704-49F8-97C7-E6CAB3523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363" y="2395538"/>
            <a:ext cx="3163887" cy="6770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76650" y="2395538"/>
            <a:ext cx="3163888" cy="6770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EA190-F073-4523-9BDE-8E0EE7EB5C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63" y="411163"/>
            <a:ext cx="6480175" cy="170973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363" y="2297113"/>
            <a:ext cx="3181350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363" y="3254375"/>
            <a:ext cx="3181350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600" y="2297113"/>
            <a:ext cx="3182938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600" y="3254375"/>
            <a:ext cx="3182938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1D17-87E1-4D91-AC4B-C6EAF57B74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3F9E6-9B4D-43E4-8364-8D60D5A95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22A12-41D7-42EA-89B6-AA9E39B5AB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63" y="407988"/>
            <a:ext cx="2368550" cy="173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4638" y="407988"/>
            <a:ext cx="4025900" cy="8758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363" y="2147888"/>
            <a:ext cx="2368550" cy="7018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07EDD-62B7-4FF1-9D7B-56A77EE98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288" y="7183438"/>
            <a:ext cx="4321175" cy="847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288" y="917575"/>
            <a:ext cx="4321175" cy="6156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288" y="8031163"/>
            <a:ext cx="4321175" cy="12049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5A1E1-AA79-4F23-B960-2769003F2D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411163"/>
            <a:ext cx="648017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722" tIns="49362" rIns="98722" bIns="493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2395538"/>
            <a:ext cx="6480175" cy="677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0363" y="9344025"/>
            <a:ext cx="16795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625" y="9344025"/>
            <a:ext cx="227965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963" y="9344025"/>
            <a:ext cx="16795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CDF500CF-9E8D-49BD-BCF2-4E02FC66E9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69888" indent="-369888" algn="l" defTabSz="987425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35075" indent="-247650" algn="l" defTabSz="987425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28788" indent="-247650" algn="l" defTabSz="987425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22500" indent="-247650" algn="l" defTabSz="987425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6797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369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5941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513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6"/>
          <p:cNvSpPr>
            <a:spLocks noChangeArrowheads="1"/>
          </p:cNvSpPr>
          <p:nvPr/>
        </p:nvSpPr>
        <p:spPr bwMode="auto">
          <a:xfrm>
            <a:off x="449423" y="3457063"/>
            <a:ext cx="6192838" cy="2433885"/>
          </a:xfrm>
          <a:prstGeom prst="roundRect">
            <a:avLst>
              <a:gd name="adj" fmla="val 8338"/>
            </a:avLst>
          </a:prstGeom>
          <a:noFill/>
          <a:ln w="25400">
            <a:solidFill>
              <a:srgbClr val="00A0A5"/>
            </a:solidFill>
            <a:round/>
            <a:headEnd/>
            <a:tailEnd/>
          </a:ln>
        </p:spPr>
        <p:txBody>
          <a:bodyPr wrap="none" lIns="98722" tIns="49362" rIns="98722" bIns="49362" anchor="t" anchorCtr="0"/>
          <a:lstStyle/>
          <a:p>
            <a:pPr algn="ctr" defTabSz="987425"/>
            <a:r>
              <a:rPr lang="ja-JP" altLang="en-US" sz="1700" b="1" dirty="0">
                <a:ea typeface="ＭＳ ゴシック" pitchFamily="49" charset="-128"/>
              </a:rPr>
              <a:t>　</a:t>
            </a:r>
            <a:r>
              <a:rPr lang="ja-JP" altLang="en-US" sz="1700" b="1" dirty="0">
                <a:latin typeface="HG丸ｺﾞｼｯｸM-PRO" pitchFamily="50" charset="-128"/>
                <a:ea typeface="HG丸ｺﾞｼｯｸM-PRO" pitchFamily="50" charset="-128"/>
              </a:rPr>
              <a:t>特　　　長</a:t>
            </a:r>
            <a:r>
              <a:rPr lang="ja-JP" altLang="en-US" sz="1700" b="1" dirty="0">
                <a:ea typeface="ＭＳ ゴシック" pitchFamily="49" charset="-128"/>
              </a:rPr>
              <a:t>　　</a:t>
            </a:r>
          </a:p>
        </p:txBody>
      </p:sp>
      <p:sp>
        <p:nvSpPr>
          <p:cNvPr id="2051" name="Rectangle 19"/>
          <p:cNvSpPr>
            <a:spLocks noChangeArrowheads="1"/>
          </p:cNvSpPr>
          <p:nvPr/>
        </p:nvSpPr>
        <p:spPr bwMode="auto">
          <a:xfrm>
            <a:off x="431800" y="9163050"/>
            <a:ext cx="6264275" cy="71438"/>
          </a:xfrm>
          <a:prstGeom prst="rect">
            <a:avLst/>
          </a:prstGeom>
          <a:solidFill>
            <a:srgbClr val="00A0A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653858" y="3912093"/>
            <a:ext cx="5826912" cy="730352"/>
          </a:xfrm>
          <a:prstGeom prst="roundRect">
            <a:avLst>
              <a:gd name="adj" fmla="val 16667"/>
            </a:avLst>
          </a:prstGeom>
          <a:solidFill>
            <a:srgbClr val="00A0A5"/>
          </a:solidFill>
          <a:ln w="12700" cmpd="sng">
            <a:noFill/>
            <a:round/>
            <a:headEnd/>
            <a:tailEnd/>
          </a:ln>
          <a:effectLst/>
        </p:spPr>
        <p:txBody>
          <a:bodyPr wrap="none" lIns="98722" tIns="49362" rIns="98722" bIns="49362" anchor="ctr"/>
          <a:lstStyle/>
          <a:p>
            <a:pPr algn="ctr" defTabSz="987425">
              <a:defRPr/>
            </a:pPr>
            <a:r>
              <a:rPr lang="ja-JP" altLang="en-US" sz="1800" b="1" dirty="0">
                <a:ln w="6350" cmpd="sng">
                  <a:noFill/>
                  <a:prstDash val="solid"/>
                </a:ln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水糸（仮想トロリ線）を張った状態が安定し</a:t>
            </a:r>
            <a:endParaRPr lang="en-US" altLang="ja-JP" sz="1800" b="1" dirty="0">
              <a:ln w="6350" cmpd="sng">
                <a:noFill/>
                <a:prstDash val="solid"/>
              </a:ln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87425">
              <a:defRPr/>
            </a:pPr>
            <a:r>
              <a:rPr lang="ja-JP" altLang="en-US" sz="1800" b="1" dirty="0">
                <a:ln w="6350" cmpd="sng">
                  <a:noFill/>
                  <a:prstDash val="solid"/>
                </a:ln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効率的な計測作業が行える</a:t>
            </a:r>
            <a:endParaRPr lang="ja-JP" altLang="en-US" sz="1700" b="1" dirty="0">
              <a:solidFill>
                <a:schemeClr val="bg1"/>
              </a:solidFill>
              <a:ea typeface="ＭＳ ゴシック" pitchFamily="49" charset="-128"/>
            </a:endParaRPr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606834" y="4725528"/>
            <a:ext cx="6302054" cy="109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適用箇所　測定器具は支持点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	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（レール上に固定できる）</a:t>
            </a:r>
            <a:endParaRPr lang="en-US" altLang="ja-JP" sz="1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               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　補助器具は支持点間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	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（レール上を可動できる）</a:t>
            </a:r>
            <a:endParaRPr lang="en-US" altLang="ja-JP" sz="1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測定範囲　軌道中心～左右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５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0mm</a:t>
            </a:r>
            <a:endParaRPr lang="en-US" altLang="ja-JP" sz="1500" dirty="0">
              <a:solidFill>
                <a:srgbClr val="FF0000"/>
              </a:solidFill>
              <a:ea typeface="ＭＳ ゴシック" pitchFamily="49" charset="-128"/>
            </a:endParaRPr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重　　量　測定器具　約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1.3kg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　　補助器具　約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3kg</a:t>
            </a:r>
          </a:p>
        </p:txBody>
      </p:sp>
      <p:sp>
        <p:nvSpPr>
          <p:cNvPr id="2054" name="Text Box 15"/>
          <p:cNvSpPr txBox="1">
            <a:spLocks noChangeArrowheads="1"/>
          </p:cNvSpPr>
          <p:nvPr/>
        </p:nvSpPr>
        <p:spPr bwMode="auto">
          <a:xfrm>
            <a:off x="3887788" y="9667875"/>
            <a:ext cx="2520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ja-JP" altLang="en-US" sz="900" dirty="0"/>
              <a:t>〒</a:t>
            </a:r>
            <a:r>
              <a:rPr lang="en-US" altLang="ja-JP" sz="900" dirty="0"/>
              <a:t>140-0005</a:t>
            </a:r>
            <a:r>
              <a:rPr lang="ja-JP" altLang="en-US" sz="900" dirty="0"/>
              <a:t>　東京都品川区広町</a:t>
            </a:r>
            <a:r>
              <a:rPr lang="en-US" altLang="ja-JP" sz="900" dirty="0"/>
              <a:t>1</a:t>
            </a:r>
            <a:r>
              <a:rPr lang="ja-JP" altLang="en-US" sz="900" dirty="0"/>
              <a:t>丁目</a:t>
            </a:r>
            <a:r>
              <a:rPr lang="en-US" altLang="ja-JP" sz="900" dirty="0"/>
              <a:t>3</a:t>
            </a:r>
            <a:r>
              <a:rPr lang="ja-JP" altLang="en-US" sz="900" dirty="0"/>
              <a:t>番</a:t>
            </a:r>
            <a:r>
              <a:rPr lang="en-US" altLang="ja-JP" sz="900" dirty="0"/>
              <a:t>30</a:t>
            </a:r>
            <a:r>
              <a:rPr lang="ja-JP" altLang="en-US" sz="900" dirty="0"/>
              <a:t>号</a:t>
            </a:r>
            <a:endParaRPr lang="en-US" altLang="ja-JP" sz="900" dirty="0"/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900" dirty="0">
                <a:latin typeface="ＭＳ Ｐゴシック" pitchFamily="50" charset="-128"/>
              </a:rPr>
              <a:t>TEL</a:t>
            </a:r>
            <a:r>
              <a:rPr lang="ja-JP" altLang="en-US" sz="900" dirty="0">
                <a:latin typeface="ＭＳ Ｐゴシック" pitchFamily="50" charset="-128"/>
              </a:rPr>
              <a:t>　（</a:t>
            </a:r>
            <a:r>
              <a:rPr lang="en-US" altLang="ja-JP" sz="900" dirty="0">
                <a:latin typeface="ＭＳ Ｐゴシック" pitchFamily="50" charset="-128"/>
              </a:rPr>
              <a:t>03</a:t>
            </a:r>
            <a:r>
              <a:rPr lang="ja-JP" altLang="en-US" sz="900" dirty="0">
                <a:latin typeface="ＭＳ Ｐゴシック" pitchFamily="50" charset="-128"/>
              </a:rPr>
              <a:t>） </a:t>
            </a:r>
            <a:r>
              <a:rPr lang="en-US" altLang="ja-JP" sz="900" dirty="0">
                <a:latin typeface="ＭＳ Ｐゴシック" pitchFamily="50" charset="-128"/>
              </a:rPr>
              <a:t>3493-9464</a:t>
            </a:r>
            <a:r>
              <a:rPr lang="ja-JP" altLang="en-US" sz="900" dirty="0">
                <a:latin typeface="ＭＳ Ｐゴシック" pitchFamily="50" charset="-128"/>
              </a:rPr>
              <a:t> 　</a:t>
            </a:r>
            <a:r>
              <a:rPr lang="en-US" altLang="ja-JP" sz="900" dirty="0">
                <a:latin typeface="ＭＳ Ｐゴシック" pitchFamily="50" charset="-128"/>
              </a:rPr>
              <a:t>FAX</a:t>
            </a:r>
            <a:r>
              <a:rPr lang="ja-JP" altLang="en-US" sz="900" dirty="0">
                <a:latin typeface="ＭＳ Ｐゴシック" pitchFamily="50" charset="-128"/>
              </a:rPr>
              <a:t>　（</a:t>
            </a:r>
            <a:r>
              <a:rPr lang="en-US" altLang="ja-JP" sz="900" dirty="0">
                <a:latin typeface="ＭＳ Ｐゴシック" pitchFamily="50" charset="-128"/>
              </a:rPr>
              <a:t>03</a:t>
            </a:r>
            <a:r>
              <a:rPr lang="ja-JP" altLang="en-US" sz="900" dirty="0">
                <a:latin typeface="ＭＳ Ｐゴシック" pitchFamily="50" charset="-128"/>
              </a:rPr>
              <a:t>） </a:t>
            </a:r>
            <a:r>
              <a:rPr lang="en-US" altLang="ja-JP" sz="900" dirty="0">
                <a:latin typeface="ＭＳ Ｐゴシック" pitchFamily="50" charset="-128"/>
              </a:rPr>
              <a:t>3493-9467</a:t>
            </a:r>
            <a:endParaRPr lang="ja-JP" altLang="en-US" sz="900" dirty="0">
              <a:latin typeface="ＭＳ Ｐゴシック" pitchFamily="50" charset="-128"/>
            </a:endParaRPr>
          </a:p>
        </p:txBody>
      </p:sp>
      <p:pic>
        <p:nvPicPr>
          <p:cNvPr id="2057" name="図 20" descr="日本架線ロゴ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6350" y="9307513"/>
            <a:ext cx="28082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図 17" descr="日本架線工業HP　QRコード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330" y="9379272"/>
            <a:ext cx="441771" cy="441771"/>
          </a:xfrm>
          <a:prstGeom prst="rect">
            <a:avLst/>
          </a:prstGeom>
        </p:spPr>
      </p:pic>
      <p:pic>
        <p:nvPicPr>
          <p:cNvPr id="19" name="図 18" descr="検索ボタン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2097" y="9307263"/>
            <a:ext cx="2112235" cy="576065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 bwMode="auto">
          <a:xfrm>
            <a:off x="576114" y="9451280"/>
            <a:ext cx="1008112" cy="2104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0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ja-JP" altLang="en-US" sz="900" dirty="0">
                <a:ea typeface="ＭＳ ゴシック" pitchFamily="49" charset="-128"/>
              </a:rPr>
              <a:t>日本架線</a:t>
            </a:r>
          </a:p>
        </p:txBody>
      </p:sp>
      <p:sp>
        <p:nvSpPr>
          <p:cNvPr id="21" name="テキスト ボックス 20"/>
          <p:cNvSpPr txBox="1"/>
          <p:nvPr/>
        </p:nvSpPr>
        <p:spPr bwMode="auto">
          <a:xfrm>
            <a:off x="504106" y="9835942"/>
            <a:ext cx="2304256" cy="22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1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Mail </a:t>
            </a:r>
            <a:r>
              <a:rPr kumimoji="1" lang="ja-JP" altLang="en-US" sz="1000" dirty="0">
                <a:solidFill>
                  <a:schemeClr val="accent2"/>
                </a:solidFill>
                <a:ea typeface="ＭＳ ゴシック" pitchFamily="49" charset="-128"/>
              </a:rPr>
              <a:t>　</a:t>
            </a: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:</a:t>
            </a:r>
            <a:r>
              <a:rPr kumimoji="1" lang="ja-JP" altLang="en-US" sz="1000" dirty="0">
                <a:solidFill>
                  <a:schemeClr val="accent2"/>
                </a:solidFill>
                <a:ea typeface="ＭＳ ゴシック" pitchFamily="49" charset="-128"/>
              </a:rPr>
              <a:t>　</a:t>
            </a: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info@n-gasen.co.jp</a:t>
            </a:r>
            <a:endParaRPr kumimoji="1" lang="ja-JP" altLang="en-US" sz="1000" dirty="0">
              <a:solidFill>
                <a:schemeClr val="accent2"/>
              </a:solidFill>
              <a:ea typeface="ＭＳ ゴシック" pitchFamily="49" charset="-128"/>
            </a:endParaRPr>
          </a:p>
        </p:txBody>
      </p:sp>
      <p:sp>
        <p:nvSpPr>
          <p:cNvPr id="41" name="Text Box 9">
            <a:extLst>
              <a:ext uri="{FF2B5EF4-FFF2-40B4-BE49-F238E27FC236}">
                <a16:creationId xmlns:a16="http://schemas.microsoft.com/office/drawing/2014/main" id="{1AD7CAA1-6EFA-42C2-BF89-A70504170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788" y="6021125"/>
            <a:ext cx="38893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採用実績：日本電設工業株式会社　　　　　　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477CC25-DBA2-44D7-86F1-3887D471B27B}"/>
              </a:ext>
            </a:extLst>
          </p:cNvPr>
          <p:cNvSpPr txBox="1"/>
          <p:nvPr/>
        </p:nvSpPr>
        <p:spPr bwMode="auto">
          <a:xfrm>
            <a:off x="5148263" y="5955556"/>
            <a:ext cx="1728142" cy="32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1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ja-JP" altLang="en-US" sz="1800" b="1" dirty="0">
                <a:solidFill>
                  <a:srgbClr val="FFC000"/>
                </a:solidFill>
                <a:ea typeface="ＭＳ ゴシック" pitchFamily="49" charset="-128"/>
              </a:rPr>
              <a:t>特許出願中</a:t>
            </a:r>
            <a:endParaRPr kumimoji="1" lang="ja-JP" altLang="en-US" sz="1800" b="1" dirty="0">
              <a:solidFill>
                <a:schemeClr val="bg1"/>
              </a:solidFill>
              <a:ea typeface="ＭＳ ゴシック" pitchFamily="49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0FD1975-EDFA-47E8-A76B-A9905496B72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7861" y="1361693"/>
            <a:ext cx="2814047" cy="1678433"/>
          </a:xfrm>
          <a:prstGeom prst="rect">
            <a:avLst/>
          </a:prstGeom>
        </p:spPr>
      </p:pic>
      <p:sp>
        <p:nvSpPr>
          <p:cNvPr id="25" name="AutoShape 8">
            <a:extLst>
              <a:ext uri="{FF2B5EF4-FFF2-40B4-BE49-F238E27FC236}">
                <a16:creationId xmlns:a16="http://schemas.microsoft.com/office/drawing/2014/main" id="{7BBBC70D-4E80-4289-AFCE-DE8DE5EC9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52413"/>
            <a:ext cx="6192838" cy="935037"/>
          </a:xfrm>
          <a:prstGeom prst="roundRect">
            <a:avLst>
              <a:gd name="adj" fmla="val 16667"/>
            </a:avLst>
          </a:prstGeom>
          <a:solidFill>
            <a:srgbClr val="00A0A5"/>
          </a:solidFill>
          <a:ln w="9525">
            <a:noFill/>
            <a:round/>
            <a:headEnd/>
            <a:tailEnd/>
          </a:ln>
        </p:spPr>
        <p:txBody>
          <a:bodyPr wrap="none" lIns="98722" tIns="49362" rIns="98722" bIns="49362" anchor="ctr" anchorCtr="1"/>
          <a:lstStyle/>
          <a:p>
            <a:pPr algn="ctr" defTabSz="987425">
              <a:lnSpc>
                <a:spcPct val="80000"/>
              </a:lnSpc>
            </a:pPr>
            <a:r>
              <a:rPr lang="ja-JP" altLang="en-US" sz="2200" b="1" dirty="0">
                <a:solidFill>
                  <a:srgbClr val="FFFF00"/>
                </a:solidFill>
                <a:latin typeface="HG丸ｺﾞｼｯｸM-PRO" pitchFamily="50" charset="-128"/>
                <a:ea typeface="HG丸ｺﾞｼｯｸM-PRO" pitchFamily="50" charset="-128"/>
              </a:rPr>
              <a:t>軽量、使い易い！</a:t>
            </a:r>
          </a:p>
          <a:p>
            <a:pPr algn="ctr" defTabSz="987425">
              <a:lnSpc>
                <a:spcPct val="80000"/>
              </a:lnSpc>
            </a:pPr>
            <a:endParaRPr lang="en-US" altLang="ja-JP" sz="10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87425">
              <a:lnSpc>
                <a:spcPct val="80000"/>
              </a:lnSpc>
            </a:pPr>
            <a:r>
              <a:rPr lang="ja-JP" altLang="en-US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わたり線測定器具・補助器具</a:t>
            </a:r>
            <a:endParaRPr lang="en-US" altLang="ja-JP" sz="26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FE14CE4F-49F9-4F8D-9879-E071A1860CCF}"/>
              </a:ext>
            </a:extLst>
          </p:cNvPr>
          <p:cNvPicPr/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3858" y="1361694"/>
            <a:ext cx="2730568" cy="1678433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Text Box 4">
            <a:extLst>
              <a:ext uri="{FF2B5EF4-FFF2-40B4-BE49-F238E27FC236}">
                <a16:creationId xmlns:a16="http://schemas.microsoft.com/office/drawing/2014/main" id="{031C57A4-0775-4E1E-A3E2-445E4E52F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364" y="2995695"/>
            <a:ext cx="1511301" cy="376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ja-JP" altLang="en-US" sz="1600" b="1" dirty="0">
                <a:solidFill>
                  <a:srgbClr val="0000FF"/>
                </a:solidFill>
              </a:rPr>
              <a:t>測定器具</a:t>
            </a:r>
            <a:endParaRPr lang="en-US" altLang="ja-JP" sz="1600" b="1" dirty="0">
              <a:solidFill>
                <a:srgbClr val="0000FF"/>
              </a:solidFill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E0631E83-F558-480B-8699-78FD4ACA4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725" y="2989437"/>
            <a:ext cx="2137076" cy="376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ja-JP" altLang="en-US" sz="1600" b="1" dirty="0">
                <a:solidFill>
                  <a:srgbClr val="0000FF"/>
                </a:solidFill>
              </a:rPr>
              <a:t>補助器具（オプション）</a:t>
            </a:r>
            <a:endParaRPr lang="en-US" altLang="ja-JP" sz="1600" b="1" dirty="0">
              <a:solidFill>
                <a:srgbClr val="0000FF"/>
              </a:solidFill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20016E51-01E3-4157-AB9A-0D3D969954A6}"/>
              </a:ext>
            </a:extLst>
          </p:cNvPr>
          <p:cNvGrpSpPr/>
          <p:nvPr/>
        </p:nvGrpSpPr>
        <p:grpSpPr>
          <a:xfrm>
            <a:off x="653858" y="6411651"/>
            <a:ext cx="2735639" cy="2266916"/>
            <a:chOff x="5109989" y="2671477"/>
            <a:chExt cx="3724155" cy="2793117"/>
          </a:xfrm>
        </p:grpSpPr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677B50B1-1D21-4033-BD9C-E029C8CA0C3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09989" y="2671477"/>
              <a:ext cx="3724155" cy="2793116"/>
            </a:xfrm>
            <a:prstGeom prst="rect">
              <a:avLst/>
            </a:prstGeom>
          </p:spPr>
        </p:pic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FC95C912-7313-4948-A32B-F8E8EE37BB5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51048" y="3699513"/>
              <a:ext cx="940302" cy="687702"/>
            </a:xfrm>
            <a:prstGeom prst="line">
              <a:avLst/>
            </a:prstGeom>
            <a:noFill/>
            <a:ln w="6350" cap="flat" cmpd="sng" algn="ctr">
              <a:solidFill>
                <a:srgbClr val="FFFF00"/>
              </a:solidFill>
              <a:prstDash val="solid"/>
              <a:miter lim="800000"/>
            </a:ln>
            <a:effectLst/>
          </p:spPr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95F7F863-4F1D-432A-BD27-5A686B1F60F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52941" y="3699512"/>
              <a:ext cx="622701" cy="704850"/>
            </a:xfrm>
            <a:prstGeom prst="line">
              <a:avLst/>
            </a:prstGeom>
            <a:noFill/>
            <a:ln w="6350" cap="flat" cmpd="sng" algn="ctr">
              <a:solidFill>
                <a:srgbClr val="FF00FF"/>
              </a:solidFill>
              <a:prstDash val="solid"/>
              <a:miter lim="800000"/>
            </a:ln>
            <a:effectLst/>
          </p:spPr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EAFAC06C-39C6-465F-8CD5-8995655FFE0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07654" y="4404360"/>
              <a:ext cx="1484836" cy="1060233"/>
            </a:xfrm>
            <a:prstGeom prst="line">
              <a:avLst/>
            </a:prstGeom>
            <a:noFill/>
            <a:ln w="6350" cap="flat" cmpd="sng" algn="ctr">
              <a:solidFill>
                <a:srgbClr val="FFFF00"/>
              </a:solidFill>
              <a:prstDash val="solid"/>
              <a:miter lim="800000"/>
            </a:ln>
            <a:effectLst/>
          </p:spPr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DF414686-2DE2-4B59-A220-9C483B721F5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91350" y="4423410"/>
              <a:ext cx="899160" cy="1041184"/>
            </a:xfrm>
            <a:prstGeom prst="line">
              <a:avLst/>
            </a:prstGeom>
            <a:noFill/>
            <a:ln w="6350" cap="flat" cmpd="sng" algn="ctr">
              <a:solidFill>
                <a:srgbClr val="FF00FF"/>
              </a:solidFill>
              <a:prstDash val="solid"/>
              <a:miter lim="800000"/>
            </a:ln>
            <a:effectLst/>
          </p:spPr>
        </p:cxn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5CE2EC66-EB6F-4FEA-AAC4-E5E76C4DF6BF}"/>
              </a:ext>
            </a:extLst>
          </p:cNvPr>
          <p:cNvGrpSpPr/>
          <p:nvPr/>
        </p:nvGrpSpPr>
        <p:grpSpPr>
          <a:xfrm>
            <a:off x="3757861" y="6411650"/>
            <a:ext cx="2814047" cy="2266916"/>
            <a:chOff x="2896233" y="3661653"/>
            <a:chExt cx="2065363" cy="1729960"/>
          </a:xfrm>
        </p:grpSpPr>
        <p:pic>
          <p:nvPicPr>
            <p:cNvPr id="52" name="図 51" descr="屋外, ベンチ, 木製, テーブル が含まれている画像&#10;&#10;自動的に生成された説明">
              <a:extLst>
                <a:ext uri="{FF2B5EF4-FFF2-40B4-BE49-F238E27FC236}">
                  <a16:creationId xmlns:a16="http://schemas.microsoft.com/office/drawing/2014/main" id="{CFC82C63-28B5-4AB8-A40E-FCAF2D5D7C51}"/>
                </a:ext>
              </a:extLst>
            </p:cNvPr>
            <p:cNvPicPr/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6233" y="3661653"/>
              <a:ext cx="2065363" cy="1729960"/>
            </a:xfrm>
            <a:prstGeom prst="rect">
              <a:avLst/>
            </a:prstGeom>
          </p:spPr>
        </p:pic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091A2F86-C780-40A9-843C-3ED81C1DD36C}"/>
                </a:ext>
              </a:extLst>
            </p:cNvPr>
            <p:cNvCxnSpPr>
              <a:cxnSpLocks/>
            </p:cNvCxnSpPr>
            <p:nvPr/>
          </p:nvCxnSpPr>
          <p:spPr>
            <a:xfrm>
              <a:off x="3503446" y="4419600"/>
              <a:ext cx="1458150" cy="58581"/>
            </a:xfrm>
            <a:prstGeom prst="line">
              <a:avLst/>
            </a:prstGeom>
            <a:noFill/>
            <a:ln w="6350" cap="flat" cmpd="sng" algn="ctr">
              <a:solidFill>
                <a:srgbClr val="FF00FF"/>
              </a:solidFill>
              <a:prstDash val="solid"/>
              <a:miter lim="800000"/>
            </a:ln>
            <a:effectLst/>
          </p:spPr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0EE37304-876C-4327-9F79-6D42EE406A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26246" y="4671060"/>
              <a:ext cx="1535350" cy="32773"/>
            </a:xfrm>
            <a:prstGeom prst="line">
              <a:avLst/>
            </a:prstGeom>
            <a:noFill/>
            <a:ln w="6350" cap="flat" cmpd="sng" algn="ctr">
              <a:solidFill>
                <a:srgbClr val="FFFF00"/>
              </a:solidFill>
              <a:prstDash val="solid"/>
              <a:miter lim="800000"/>
            </a:ln>
            <a:effectLst/>
          </p:spPr>
        </p:cxnSp>
      </p:grpSp>
      <p:sp>
        <p:nvSpPr>
          <p:cNvPr id="43" name="Text Box 4">
            <a:extLst>
              <a:ext uri="{FF2B5EF4-FFF2-40B4-BE49-F238E27FC236}">
                <a16:creationId xmlns:a16="http://schemas.microsoft.com/office/drawing/2014/main" id="{4121EC90-F729-4EE7-A2AD-8AFAE5FD1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811" y="8729251"/>
            <a:ext cx="3164846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ja-JP" altLang="en-US" sz="1400" b="1" dirty="0">
                <a:solidFill>
                  <a:srgbClr val="0000FF"/>
                </a:solidFill>
              </a:rPr>
              <a:t>＊水糸が、計測目盛り上になる</a:t>
            </a:r>
            <a:endParaRPr lang="en-US" altLang="ja-JP" sz="1400" b="1" dirty="0">
              <a:solidFill>
                <a:srgbClr val="0000FF"/>
              </a:solidFill>
            </a:endParaRP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746251F2-C183-4098-9403-C6E955215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230" y="8729250"/>
            <a:ext cx="3164846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ja-JP" altLang="en-US" sz="1400" b="1" dirty="0">
                <a:solidFill>
                  <a:srgbClr val="0000FF"/>
                </a:solidFill>
              </a:rPr>
              <a:t>＊安定した姿勢で、連続計測が可能</a:t>
            </a:r>
            <a:endParaRPr lang="en-US" altLang="ja-JP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00FF"/>
        </a:solidFill>
        <a:ln w="9525">
          <a:solidFill>
            <a:srgbClr val="3366FF"/>
          </a:solidFill>
          <a:round/>
          <a:headEnd/>
          <a:tailEnd/>
        </a:ln>
      </a:spPr>
      <a:bodyPr wrap="none" lIns="98722" tIns="49362" rIns="98722" bIns="49362" anchor="ctr"/>
      <a:lstStyle>
        <a:defPPr algn="ctr" defTabSz="987425">
          <a:defRPr sz="1700" b="1" dirty="0">
            <a:solidFill>
              <a:schemeClr val="bg1"/>
            </a:solidFill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 bwMode="auto">
        <a:solidFill>
          <a:srgbClr val="0000FF"/>
        </a:solidFill>
        <a:ln w="9525">
          <a:noFill/>
          <a:miter lim="800000"/>
          <a:headEnd/>
          <a:tailEnd/>
        </a:ln>
      </a:spPr>
      <a:bodyPr lIns="98722" tIns="49362" rIns="98722" bIns="49362" anchor="ctr" anchorCtr="1"/>
      <a:lstStyle>
        <a:defPPr defTabSz="987425">
          <a:lnSpc>
            <a:spcPct val="80000"/>
          </a:lnSpc>
          <a:defRPr sz="2600" b="1" dirty="0" smtClean="0">
            <a:solidFill>
              <a:srgbClr val="FFFF00"/>
            </a:solidFill>
            <a:ea typeface="ＭＳ ゴシック" pitchFamily="49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3329</TotalTime>
  <Words>149</Words>
  <Application>Microsoft Office PowerPoint</Application>
  <PresentationFormat>ユーザー設定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游ゴシック</vt:lpstr>
      <vt:lpstr>Arial</vt:lpstr>
      <vt:lpstr>標準デザイン</vt:lpstr>
      <vt:lpstr>PowerPoint プレゼンテーション</vt:lpstr>
    </vt:vector>
  </TitlesOfParts>
  <Company>日本電設工業㈱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090097</dc:creator>
  <cp:lastModifiedBy>N　豊田 善行</cp:lastModifiedBy>
  <cp:revision>250</cp:revision>
  <dcterms:created xsi:type="dcterms:W3CDTF">2014-04-08T06:34:56Z</dcterms:created>
  <dcterms:modified xsi:type="dcterms:W3CDTF">2021-06-29T09:04:36Z</dcterms:modified>
</cp:coreProperties>
</file>