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200900" cy="10261600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5"/>
    <a:srgbClr val="FFFF66"/>
    <a:srgbClr val="0000FF"/>
    <a:srgbClr val="00FFFF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395" autoAdjust="0"/>
  </p:normalViewPr>
  <p:slideViewPr>
    <p:cSldViewPr>
      <p:cViewPr varScale="1">
        <p:scale>
          <a:sx n="87" d="100"/>
          <a:sy n="87" d="100"/>
        </p:scale>
        <p:origin x="1116" y="90"/>
      </p:cViewPr>
      <p:guideLst>
        <p:guide orient="horz" pos="3232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227" y="0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6B82F499-9B76-448C-BE17-7025B81EF72C}" type="datetimeFigureOut">
              <a:rPr kumimoji="1" lang="ja-JP" altLang="en-US" smtClean="0"/>
              <a:t>2019/3/8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0275" y="1233488"/>
            <a:ext cx="23352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2" tIns="43786" rIns="87572" bIns="437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76" y="4748747"/>
            <a:ext cx="5389213" cy="3884086"/>
          </a:xfrm>
          <a:prstGeom prst="rect">
            <a:avLst/>
          </a:prstGeom>
        </p:spPr>
        <p:txBody>
          <a:bodyPr vert="horz" lIns="87572" tIns="43786" rIns="87572" bIns="4378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2003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227" y="9372003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DC5588DD-6C96-4720-BF6C-B61068353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49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588DD-6C96-4720-BF6C-B610683532A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62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750" y="3187700"/>
            <a:ext cx="6121400" cy="220027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9500" y="5815013"/>
            <a:ext cx="5041900" cy="2622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D4FBC-0477-46D5-AB03-CDED0E28D5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3096-A9A0-41F4-ACB8-9F8E75DF09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1288" y="411163"/>
            <a:ext cx="1619250" cy="875506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60363" y="411163"/>
            <a:ext cx="4708525" cy="875506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89B7-5AB9-4BFA-80E5-AD50515426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F5744-CAC5-4566-9522-E63749B289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325" y="6594475"/>
            <a:ext cx="6121400" cy="2038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68325" y="4349750"/>
            <a:ext cx="6121400" cy="2244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0E3A-9704-49F8-97C7-E6CAB3523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363" y="2395538"/>
            <a:ext cx="3163887" cy="677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76650" y="2395538"/>
            <a:ext cx="3163888" cy="677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EA190-F073-4523-9BDE-8E0EE7EB5C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363" y="411163"/>
            <a:ext cx="6480175" cy="170973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363" y="2297113"/>
            <a:ext cx="3181350" cy="957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0363" y="3254375"/>
            <a:ext cx="3181350" cy="591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657600" y="2297113"/>
            <a:ext cx="3182938" cy="957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657600" y="3254375"/>
            <a:ext cx="3182938" cy="591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1D17-87E1-4D91-AC4B-C6EAF57B74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3F9E6-9B4D-43E4-8364-8D60D5A95B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22A12-41D7-42EA-89B6-AA9E39B5AB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363" y="407988"/>
            <a:ext cx="2368550" cy="173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14638" y="407988"/>
            <a:ext cx="4025900" cy="8758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60363" y="2147888"/>
            <a:ext cx="2368550" cy="7018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7EDD-62B7-4FF1-9D7B-56A77EE98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288" y="7183438"/>
            <a:ext cx="4321175" cy="847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11288" y="917575"/>
            <a:ext cx="4321175" cy="615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11288" y="8031163"/>
            <a:ext cx="4321175" cy="12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5A1E1-AA79-4F23-B960-2769003F2D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411163"/>
            <a:ext cx="6480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22" tIns="49362" rIns="98722" bIns="493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2395538"/>
            <a:ext cx="6480175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22" tIns="49362" rIns="98722" bIns="49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9344025"/>
            <a:ext cx="16795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22" tIns="49362" rIns="98722" bIns="49362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9344025"/>
            <a:ext cx="22796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22" tIns="49362" rIns="98722" bIns="49362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9344025"/>
            <a:ext cx="16795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22" tIns="49362" rIns="98722" bIns="49362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CDF500CF-9E8D-49BD-BCF2-4E02FC66E9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742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8742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8742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8742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87425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987425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987425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987425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987425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G"/><Relationship Id="rId5" Type="http://schemas.openxmlformats.org/officeDocument/2006/relationships/image" Target="../media/image2.jpe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EA6A04E-91EA-4758-B24D-A8E64C1D1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65" y="6304713"/>
            <a:ext cx="2265746" cy="1800000"/>
          </a:xfrm>
          <a:prstGeom prst="rect">
            <a:avLst/>
          </a:prstGeom>
        </p:spPr>
      </p:pic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251342" y="4059223"/>
            <a:ext cx="6589468" cy="2106641"/>
          </a:xfrm>
          <a:prstGeom prst="roundRect">
            <a:avLst>
              <a:gd name="adj" fmla="val 8338"/>
            </a:avLst>
          </a:prstGeom>
          <a:noFill/>
          <a:ln w="25400">
            <a:solidFill>
              <a:srgbClr val="00A0A5"/>
            </a:solidFill>
            <a:round/>
            <a:headEnd/>
            <a:tailEnd/>
          </a:ln>
        </p:spPr>
        <p:txBody>
          <a:bodyPr wrap="none" lIns="98722" tIns="49362" rIns="98722" bIns="49362" anchor="t" anchorCtr="0"/>
          <a:lstStyle/>
          <a:p>
            <a:pPr algn="ctr" defTabSz="987425"/>
            <a:r>
              <a:rPr lang="ja-JP" altLang="en-US" sz="1700" b="1" dirty="0">
                <a:ea typeface="ＭＳ ゴシック" pitchFamily="49" charset="-128"/>
              </a:rPr>
              <a:t>　</a:t>
            </a:r>
            <a:r>
              <a:rPr lang="ja-JP" altLang="en-US" sz="1700" b="1" dirty="0">
                <a:latin typeface="HG丸ｺﾞｼｯｸM-PRO" pitchFamily="50" charset="-128"/>
                <a:ea typeface="HG丸ｺﾞｼｯｸM-PRO" pitchFamily="50" charset="-128"/>
              </a:rPr>
              <a:t>特　　　　長</a:t>
            </a:r>
            <a:r>
              <a:rPr lang="ja-JP" altLang="en-US" sz="1700" b="1" dirty="0">
                <a:ea typeface="ＭＳ ゴシック" pitchFamily="49" charset="-128"/>
              </a:rPr>
              <a:t>　　</a:t>
            </a:r>
          </a:p>
        </p:txBody>
      </p:sp>
      <p:sp>
        <p:nvSpPr>
          <p:cNvPr id="2051" name="Rectangle 19"/>
          <p:cNvSpPr>
            <a:spLocks noChangeArrowheads="1"/>
          </p:cNvSpPr>
          <p:nvPr/>
        </p:nvSpPr>
        <p:spPr bwMode="auto">
          <a:xfrm>
            <a:off x="431800" y="9163050"/>
            <a:ext cx="6264275" cy="71438"/>
          </a:xfrm>
          <a:prstGeom prst="rect">
            <a:avLst/>
          </a:prstGeom>
          <a:solidFill>
            <a:srgbClr val="00A0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504106" y="4474351"/>
            <a:ext cx="6120532" cy="648072"/>
          </a:xfrm>
          <a:prstGeom prst="roundRect">
            <a:avLst>
              <a:gd name="adj" fmla="val 16667"/>
            </a:avLst>
          </a:prstGeom>
          <a:solidFill>
            <a:srgbClr val="00A0A5"/>
          </a:solidFill>
          <a:ln w="12700" cmpd="sng">
            <a:noFill/>
            <a:round/>
            <a:headEnd/>
            <a:tailEnd/>
          </a:ln>
          <a:effectLst/>
        </p:spPr>
        <p:txBody>
          <a:bodyPr wrap="none" lIns="98722" tIns="49362" rIns="98722" bIns="49362" anchor="ctr"/>
          <a:lstStyle/>
          <a:p>
            <a:pPr algn="ctr" defTabSz="987425">
              <a:defRPr/>
            </a:pPr>
            <a:r>
              <a:rPr lang="ja-JP" altLang="en-US" sz="1800" dirty="0">
                <a:ln w="6350" cmpd="sng">
                  <a:noFill/>
                  <a:prstDash val="solid"/>
                </a:ln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スイッチカバーを</a:t>
            </a:r>
            <a:r>
              <a:rPr lang="ja-JP" altLang="en-US" sz="1800" dirty="0">
                <a:ln w="6350" cmpd="sng">
                  <a:noFill/>
                  <a:prstDash val="solid"/>
                </a:ln>
                <a:solidFill>
                  <a:srgbClr val="FFFF66"/>
                </a:solidFill>
                <a:latin typeface="HG丸ｺﾞｼｯｸM-PRO" pitchFamily="50" charset="-128"/>
                <a:ea typeface="HG丸ｺﾞｼｯｸM-PRO" pitchFamily="50" charset="-128"/>
              </a:rPr>
              <a:t>装着するだけ</a:t>
            </a:r>
            <a:r>
              <a:rPr lang="ja-JP" altLang="en-US" sz="1800" dirty="0">
                <a:ln w="6350" cmpd="sng">
                  <a:noFill/>
                  <a:prstDash val="solid"/>
                </a:ln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で</a:t>
            </a:r>
            <a:endParaRPr lang="en-US" altLang="ja-JP" sz="1800" b="1" strike="sngStrike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 defTabSz="987425">
              <a:defRPr/>
            </a:pPr>
            <a:r>
              <a:rPr lang="ja-JP" altLang="en-US" sz="22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不意の誤動作防止</a:t>
            </a:r>
            <a:r>
              <a:rPr lang="ja-JP" altLang="en-US" sz="140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a typeface="ＭＳ ゴシック" pitchFamily="49" charset="-128"/>
              </a:rPr>
              <a:t>　</a:t>
            </a:r>
            <a:r>
              <a:rPr lang="ja-JP" altLang="en-US" sz="1700" b="1" dirty="0">
                <a:solidFill>
                  <a:schemeClr val="bg1"/>
                </a:solidFill>
                <a:ea typeface="ＭＳ ゴシック" pitchFamily="49" charset="-128"/>
              </a:rPr>
              <a:t>　</a:t>
            </a:r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4162225" y="9667875"/>
            <a:ext cx="2520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722" tIns="49362" rIns="98722" bIns="49362">
            <a:spAutoFit/>
          </a:bodyPr>
          <a:lstStyle/>
          <a:p>
            <a:pPr defTabSz="987425">
              <a:lnSpc>
                <a:spcPct val="70000"/>
              </a:lnSpc>
              <a:spcBef>
                <a:spcPct val="50000"/>
              </a:spcBef>
            </a:pPr>
            <a:r>
              <a:rPr lang="ja-JP" altLang="en-US" sz="900" dirty="0"/>
              <a:t>〒</a:t>
            </a:r>
            <a:r>
              <a:rPr lang="en-US" altLang="ja-JP" sz="900" dirty="0"/>
              <a:t>140-0005</a:t>
            </a:r>
            <a:r>
              <a:rPr lang="ja-JP" altLang="en-US" sz="900" dirty="0"/>
              <a:t>　東京都品川区広町</a:t>
            </a:r>
            <a:r>
              <a:rPr lang="en-US" altLang="ja-JP" sz="900" dirty="0"/>
              <a:t>1</a:t>
            </a:r>
            <a:r>
              <a:rPr lang="ja-JP" altLang="en-US" sz="900" dirty="0"/>
              <a:t>丁目</a:t>
            </a:r>
            <a:r>
              <a:rPr lang="en-US" altLang="ja-JP" sz="900" dirty="0"/>
              <a:t>3</a:t>
            </a:r>
            <a:r>
              <a:rPr lang="ja-JP" altLang="en-US" sz="900" dirty="0"/>
              <a:t>番</a:t>
            </a:r>
            <a:r>
              <a:rPr lang="en-US" altLang="ja-JP" sz="900" dirty="0"/>
              <a:t>30</a:t>
            </a:r>
            <a:r>
              <a:rPr lang="ja-JP" altLang="en-US" sz="900" dirty="0"/>
              <a:t>号</a:t>
            </a:r>
            <a:endParaRPr lang="en-US" altLang="ja-JP" sz="900" dirty="0"/>
          </a:p>
          <a:p>
            <a:pPr defTabSz="987425">
              <a:lnSpc>
                <a:spcPct val="70000"/>
              </a:lnSpc>
              <a:spcBef>
                <a:spcPct val="50000"/>
              </a:spcBef>
            </a:pPr>
            <a:r>
              <a:rPr lang="en-US" altLang="ja-JP" sz="900" dirty="0">
                <a:latin typeface="ＭＳ Ｐゴシック" pitchFamily="50" charset="-128"/>
              </a:rPr>
              <a:t>TEL</a:t>
            </a:r>
            <a:r>
              <a:rPr lang="ja-JP" altLang="en-US" sz="900" dirty="0">
                <a:latin typeface="ＭＳ Ｐゴシック" pitchFamily="50" charset="-128"/>
              </a:rPr>
              <a:t>　（</a:t>
            </a:r>
            <a:r>
              <a:rPr lang="en-US" altLang="ja-JP" sz="900" dirty="0">
                <a:latin typeface="ＭＳ Ｐゴシック" pitchFamily="50" charset="-128"/>
              </a:rPr>
              <a:t>03</a:t>
            </a:r>
            <a:r>
              <a:rPr lang="ja-JP" altLang="en-US" sz="900" dirty="0">
                <a:latin typeface="ＭＳ Ｐゴシック" pitchFamily="50" charset="-128"/>
              </a:rPr>
              <a:t>） </a:t>
            </a:r>
            <a:r>
              <a:rPr lang="en-US" altLang="ja-JP" sz="900" dirty="0">
                <a:latin typeface="ＭＳ Ｐゴシック" pitchFamily="50" charset="-128"/>
              </a:rPr>
              <a:t>3493-9464</a:t>
            </a:r>
            <a:r>
              <a:rPr lang="ja-JP" altLang="en-US" sz="900" dirty="0">
                <a:latin typeface="ＭＳ Ｐゴシック" pitchFamily="50" charset="-128"/>
              </a:rPr>
              <a:t> 　</a:t>
            </a:r>
            <a:r>
              <a:rPr lang="en-US" altLang="ja-JP" sz="900" dirty="0">
                <a:latin typeface="ＭＳ Ｐゴシック" pitchFamily="50" charset="-128"/>
              </a:rPr>
              <a:t>FAX</a:t>
            </a:r>
            <a:r>
              <a:rPr lang="ja-JP" altLang="en-US" sz="900" dirty="0">
                <a:latin typeface="ＭＳ Ｐゴシック" pitchFamily="50" charset="-128"/>
              </a:rPr>
              <a:t>　（</a:t>
            </a:r>
            <a:r>
              <a:rPr lang="en-US" altLang="ja-JP" sz="900" dirty="0">
                <a:latin typeface="ＭＳ Ｐゴシック" pitchFamily="50" charset="-128"/>
              </a:rPr>
              <a:t>03</a:t>
            </a:r>
            <a:r>
              <a:rPr lang="ja-JP" altLang="en-US" sz="900" dirty="0">
                <a:latin typeface="ＭＳ Ｐゴシック" pitchFamily="50" charset="-128"/>
              </a:rPr>
              <a:t>） </a:t>
            </a:r>
            <a:r>
              <a:rPr lang="en-US" altLang="ja-JP" sz="900" dirty="0">
                <a:latin typeface="ＭＳ Ｐゴシック" pitchFamily="50" charset="-128"/>
              </a:rPr>
              <a:t>3493-9467</a:t>
            </a:r>
            <a:endParaRPr lang="ja-JP" altLang="en-US" sz="900" dirty="0">
              <a:latin typeface="ＭＳ Ｐゴシック" pitchFamily="50" charset="-128"/>
            </a:endParaRPr>
          </a:p>
        </p:txBody>
      </p:sp>
      <p:sp>
        <p:nvSpPr>
          <p:cNvPr id="2055" name="AutoShape 8"/>
          <p:cNvSpPr>
            <a:spLocks noChangeArrowheads="1"/>
          </p:cNvSpPr>
          <p:nvPr/>
        </p:nvSpPr>
        <p:spPr bwMode="auto">
          <a:xfrm>
            <a:off x="431800" y="252413"/>
            <a:ext cx="6192838" cy="935037"/>
          </a:xfrm>
          <a:prstGeom prst="roundRect">
            <a:avLst>
              <a:gd name="adj" fmla="val 16667"/>
            </a:avLst>
          </a:prstGeom>
          <a:solidFill>
            <a:srgbClr val="00A0A5"/>
          </a:solidFill>
          <a:ln w="9525">
            <a:noFill/>
            <a:round/>
            <a:headEnd/>
            <a:tailEnd/>
          </a:ln>
        </p:spPr>
        <p:txBody>
          <a:bodyPr wrap="none" lIns="98722" tIns="49362" rIns="98722" bIns="49362" anchor="ctr" anchorCtr="1"/>
          <a:lstStyle/>
          <a:p>
            <a:pPr algn="ctr" defTabSz="987425">
              <a:lnSpc>
                <a:spcPct val="80000"/>
              </a:lnSpc>
            </a:pPr>
            <a:r>
              <a:rPr lang="ja-JP" altLang="en-US" sz="2200" b="1" dirty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誤動作させない！</a:t>
            </a:r>
          </a:p>
          <a:p>
            <a:pPr algn="ctr" defTabSz="987425">
              <a:lnSpc>
                <a:spcPct val="80000"/>
              </a:lnSpc>
            </a:pPr>
            <a:endParaRPr lang="en-US" altLang="ja-JP" sz="10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 defTabSz="987425">
              <a:lnSpc>
                <a:spcPct val="8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誤動作防止スイッチカバー</a:t>
            </a:r>
            <a:r>
              <a:rPr lang="en-US" altLang="ja-JP" sz="24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(SBS</a:t>
            </a:r>
            <a:r>
              <a:rPr lang="ja-JP" altLang="en-US" sz="24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無線機用</a:t>
            </a:r>
            <a:r>
              <a:rPr lang="en-US" altLang="ja-JP" sz="24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lang="en-US" altLang="ja-JP" sz="26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57" name="図 20" descr="日本架線ロゴ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6350" y="9307513"/>
            <a:ext cx="2808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図 17" descr="日本架線工業HP　QRコード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0261" y="8546152"/>
            <a:ext cx="627876" cy="564797"/>
          </a:xfrm>
          <a:prstGeom prst="rect">
            <a:avLst/>
          </a:prstGeom>
        </p:spPr>
      </p:pic>
      <p:pic>
        <p:nvPicPr>
          <p:cNvPr id="19" name="図 18" descr="検索ボタン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0246" y="8490282"/>
            <a:ext cx="2112235" cy="57606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 bwMode="auto">
          <a:xfrm>
            <a:off x="4398539" y="8635742"/>
            <a:ext cx="1008112" cy="210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8722" tIns="49362" rIns="98722" bIns="49362" rtlCol="0" anchor="ctr" anchorCtr="0">
            <a:spAutoFit/>
          </a:bodyPr>
          <a:lstStyle/>
          <a:p>
            <a:pPr defTabSz="987425">
              <a:lnSpc>
                <a:spcPct val="80000"/>
              </a:lnSpc>
            </a:pPr>
            <a:r>
              <a:rPr kumimoji="1" lang="ja-JP" altLang="en-US" sz="900" dirty="0">
                <a:ea typeface="ＭＳ ゴシック" pitchFamily="49" charset="-128"/>
              </a:rPr>
              <a:t>日本架線</a:t>
            </a:r>
          </a:p>
        </p:txBody>
      </p:sp>
      <p:sp>
        <p:nvSpPr>
          <p:cNvPr id="21" name="テキスト ボックス 20"/>
          <p:cNvSpPr txBox="1"/>
          <p:nvPr/>
        </p:nvSpPr>
        <p:spPr bwMode="auto">
          <a:xfrm>
            <a:off x="4068366" y="8924662"/>
            <a:ext cx="2304256" cy="22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722" tIns="49362" rIns="98722" bIns="49362" rtlCol="0" anchor="ctr" anchorCtr="1">
            <a:spAutoFit/>
          </a:bodyPr>
          <a:lstStyle/>
          <a:p>
            <a:pPr defTabSz="987425">
              <a:lnSpc>
                <a:spcPct val="80000"/>
              </a:lnSpc>
            </a:pPr>
            <a:r>
              <a:rPr kumimoji="1" lang="en-US" altLang="ja-JP" sz="1000" dirty="0">
                <a:solidFill>
                  <a:schemeClr val="accent2"/>
                </a:solidFill>
                <a:ea typeface="ＭＳ ゴシック" pitchFamily="49" charset="-128"/>
              </a:rPr>
              <a:t>Mail </a:t>
            </a:r>
            <a:r>
              <a:rPr kumimoji="1" lang="ja-JP" altLang="en-US" sz="1000" dirty="0">
                <a:solidFill>
                  <a:schemeClr val="accent2"/>
                </a:solidFill>
                <a:ea typeface="ＭＳ ゴシック" pitchFamily="49" charset="-128"/>
              </a:rPr>
              <a:t>　</a:t>
            </a:r>
            <a:r>
              <a:rPr kumimoji="1" lang="en-US" altLang="ja-JP" sz="1000" dirty="0">
                <a:solidFill>
                  <a:schemeClr val="accent2"/>
                </a:solidFill>
                <a:ea typeface="ＭＳ ゴシック" pitchFamily="49" charset="-128"/>
              </a:rPr>
              <a:t>:</a:t>
            </a:r>
            <a:r>
              <a:rPr kumimoji="1" lang="ja-JP" altLang="en-US" sz="1000" dirty="0">
                <a:solidFill>
                  <a:schemeClr val="accent2"/>
                </a:solidFill>
                <a:ea typeface="ＭＳ ゴシック" pitchFamily="49" charset="-128"/>
              </a:rPr>
              <a:t>　</a:t>
            </a:r>
            <a:r>
              <a:rPr kumimoji="1" lang="en-US" altLang="ja-JP" sz="1000" dirty="0">
                <a:solidFill>
                  <a:schemeClr val="accent2"/>
                </a:solidFill>
                <a:ea typeface="ＭＳ ゴシック" pitchFamily="49" charset="-128"/>
              </a:rPr>
              <a:t>info@n-gasen.co.jp</a:t>
            </a:r>
            <a:endParaRPr kumimoji="1" lang="ja-JP" altLang="en-US" sz="1000" dirty="0">
              <a:solidFill>
                <a:schemeClr val="accent2"/>
              </a:solidFill>
              <a:ea typeface="ＭＳ ゴシック" pitchFamily="49" charset="-128"/>
            </a:endParaRPr>
          </a:p>
        </p:txBody>
      </p:sp>
      <p:sp>
        <p:nvSpPr>
          <p:cNvPr id="12" name="爆発: 14 pt 11">
            <a:extLst>
              <a:ext uri="{FF2B5EF4-FFF2-40B4-BE49-F238E27FC236}">
                <a16:creationId xmlns:a16="http://schemas.microsoft.com/office/drawing/2014/main" id="{28819176-6049-462E-BF2E-6D2D9094130F}"/>
              </a:ext>
            </a:extLst>
          </p:cNvPr>
          <p:cNvSpPr/>
          <p:nvPr/>
        </p:nvSpPr>
        <p:spPr bwMode="auto">
          <a:xfrm>
            <a:off x="4822354" y="7118188"/>
            <a:ext cx="1086122" cy="897133"/>
          </a:xfrm>
          <a:prstGeom prst="irregularSeal2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8722" tIns="49362" rIns="98722" bIns="49362" rtlCol="0" anchor="ctr"/>
          <a:lstStyle/>
          <a:p>
            <a:pPr algn="ctr" defTabSz="987425"/>
            <a:endParaRPr kumimoji="1" lang="ja-JP" altLang="en-US" sz="1700" b="1" dirty="0">
              <a:solidFill>
                <a:schemeClr val="bg1"/>
              </a:solidFill>
              <a:ea typeface="ＭＳ ゴシック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49313" y="5221192"/>
            <a:ext cx="5259449" cy="867900"/>
            <a:chOff x="504106" y="5221192"/>
            <a:chExt cx="5259449" cy="867900"/>
          </a:xfrm>
        </p:grpSpPr>
        <p:sp>
          <p:nvSpPr>
            <p:cNvPr id="2050" name="Text Box 9"/>
            <p:cNvSpPr txBox="1">
              <a:spLocks noChangeArrowheads="1"/>
            </p:cNvSpPr>
            <p:nvPr/>
          </p:nvSpPr>
          <p:spPr bwMode="auto">
            <a:xfrm>
              <a:off x="504106" y="5536686"/>
              <a:ext cx="5259449" cy="26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8722" tIns="49362" rIns="98722" bIns="49362">
              <a:spAutoFit/>
            </a:bodyPr>
            <a:lstStyle/>
            <a:p>
              <a:pPr defTabSz="987425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ja-JP" sz="1500" dirty="0">
                  <a:solidFill>
                    <a:schemeClr val="accent1"/>
                  </a:solidFill>
                  <a:ea typeface="ＭＳ ゴシック" pitchFamily="49" charset="-128"/>
                </a:rPr>
                <a:t>■ </a:t>
              </a:r>
              <a:r>
                <a:rPr lang="ja-JP" altLang="en-US" sz="1500" dirty="0">
                  <a:latin typeface="HG丸ｺﾞｼｯｸM-PRO" pitchFamily="50" charset="-128"/>
                  <a:ea typeface="HG丸ｺﾞｼｯｸM-PRO" pitchFamily="50" charset="-128"/>
                </a:rPr>
                <a:t>スイッチカバー内部のストッパーで脱落防止　</a:t>
              </a:r>
              <a:r>
                <a:rPr lang="ja-JP" altLang="en-US" sz="1500" dirty="0">
                  <a:ea typeface="ＭＳ ゴシック" pitchFamily="49" charset="-128"/>
                </a:rPr>
                <a:t>　　　</a:t>
              </a:r>
              <a:r>
                <a:rPr lang="ja-JP" altLang="en-US" sz="1500" dirty="0">
                  <a:latin typeface="ＭＳ ゴシック" pitchFamily="49" charset="-128"/>
                  <a:ea typeface="ＭＳ ゴシック" pitchFamily="49" charset="-128"/>
                </a:rPr>
                <a:t>　</a:t>
              </a:r>
              <a:r>
                <a:rPr lang="ja-JP" altLang="en-US" sz="1500" dirty="0">
                  <a:latin typeface="ＭＳ Ｐゴシック" pitchFamily="50" charset="-128"/>
                </a:rPr>
                <a:t>　</a:t>
              </a:r>
            </a:p>
          </p:txBody>
        </p:sp>
        <p:sp>
          <p:nvSpPr>
            <p:cNvPr id="2053" name="Text Box 9"/>
            <p:cNvSpPr txBox="1">
              <a:spLocks noChangeArrowheads="1"/>
            </p:cNvSpPr>
            <p:nvPr/>
          </p:nvSpPr>
          <p:spPr bwMode="auto">
            <a:xfrm>
              <a:off x="504106" y="5827821"/>
              <a:ext cx="5259449" cy="26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8722" tIns="49362" rIns="98722" bIns="49362">
              <a:spAutoFit/>
            </a:bodyPr>
            <a:lstStyle/>
            <a:p>
              <a:pPr defTabSz="987425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ja-JP" sz="1500">
                  <a:solidFill>
                    <a:schemeClr val="accent1"/>
                  </a:solidFill>
                  <a:ea typeface="ＭＳ ゴシック" pitchFamily="49" charset="-128"/>
                </a:rPr>
                <a:t>■ </a:t>
              </a:r>
              <a:r>
                <a:rPr lang="ja-JP" altLang="en-US" sz="1500">
                  <a:latin typeface="HG丸ｺﾞｼｯｸM-PRO" pitchFamily="50" charset="-128"/>
                  <a:ea typeface="HG丸ｺﾞｼｯｸM-PRO" pitchFamily="50" charset="-128"/>
                </a:rPr>
                <a:t>緊急</a:t>
              </a:r>
              <a:r>
                <a:rPr lang="ja-JP" altLang="en-US" sz="1500" dirty="0">
                  <a:latin typeface="HG丸ｺﾞｼｯｸM-PRO" pitchFamily="50" charset="-128"/>
                  <a:ea typeface="HG丸ｺﾞｼｯｸM-PRO" pitchFamily="50" charset="-128"/>
                </a:rPr>
                <a:t>時の操作はスイッチカバーごと強く捻るだけ</a:t>
              </a: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DA12A5AB-D068-4EC8-9B44-7C002A07E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08" y="5221192"/>
              <a:ext cx="5259447" cy="26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8722" tIns="49362" rIns="98722" bIns="49362">
              <a:spAutoFit/>
            </a:bodyPr>
            <a:lstStyle/>
            <a:p>
              <a:pPr defTabSz="987425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ja-JP" sz="1500" dirty="0">
                  <a:solidFill>
                    <a:schemeClr val="accent1"/>
                  </a:solidFill>
                  <a:ea typeface="ＭＳ ゴシック" pitchFamily="49" charset="-128"/>
                </a:rPr>
                <a:t>■ </a:t>
              </a:r>
              <a:r>
                <a:rPr lang="ja-JP" altLang="en-US" sz="1500" dirty="0">
                  <a:latin typeface="HG丸ｺﾞｼｯｸM-PRO" pitchFamily="50" charset="-128"/>
                  <a:ea typeface="HG丸ｺﾞｼｯｸM-PRO" pitchFamily="50" charset="-128"/>
                </a:rPr>
                <a:t>無線機の上から被せて押し込むだけで装着可能</a:t>
              </a:r>
            </a:p>
          </p:txBody>
        </p:sp>
      </p:grpSp>
      <p:sp>
        <p:nvSpPr>
          <p:cNvPr id="2" name="矢印: 下カーブ 1">
            <a:extLst>
              <a:ext uri="{FF2B5EF4-FFF2-40B4-BE49-F238E27FC236}">
                <a16:creationId xmlns:a16="http://schemas.microsoft.com/office/drawing/2014/main" id="{273C92E0-39D0-4D43-8117-B3F217DB208C}"/>
              </a:ext>
            </a:extLst>
          </p:cNvPr>
          <p:cNvSpPr/>
          <p:nvPr/>
        </p:nvSpPr>
        <p:spPr bwMode="auto">
          <a:xfrm rot="5894461">
            <a:off x="5947992" y="6482152"/>
            <a:ext cx="682494" cy="529570"/>
          </a:xfrm>
          <a:prstGeom prst="curvedDownArrow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98722" tIns="49362" rIns="98722" bIns="49362" rtlCol="0" anchor="ctr"/>
          <a:lstStyle/>
          <a:p>
            <a:pPr algn="ctr" defTabSz="987425"/>
            <a:endParaRPr kumimoji="1" lang="ja-JP" altLang="en-US" sz="1700" b="1" dirty="0">
              <a:solidFill>
                <a:schemeClr val="bg1"/>
              </a:solidFill>
              <a:ea typeface="ＭＳ ゴシック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B39705-2D95-41ED-83C6-0178F9040B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1" y="1205422"/>
            <a:ext cx="3720438" cy="2790329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0A77010-0168-4B82-8D08-5B152CB8F91D}"/>
              </a:ext>
            </a:extLst>
          </p:cNvPr>
          <p:cNvSpPr/>
          <p:nvPr/>
        </p:nvSpPr>
        <p:spPr bwMode="auto">
          <a:xfrm>
            <a:off x="1087850" y="8217216"/>
            <a:ext cx="2114600" cy="290508"/>
          </a:xfrm>
          <a:prstGeom prst="roundRect">
            <a:avLst/>
          </a:prstGeom>
          <a:noFill/>
          <a:ln w="19050">
            <a:solidFill>
              <a:srgbClr val="00A0A5"/>
            </a:solidFill>
            <a:round/>
            <a:headEnd/>
            <a:tailEnd/>
          </a:ln>
        </p:spPr>
        <p:txBody>
          <a:bodyPr wrap="none" lIns="98722" tIns="49362" rIns="98722" bIns="49362" rtlCol="0" anchor="ctr"/>
          <a:lstStyle/>
          <a:p>
            <a:pPr algn="ctr" defTabSz="987425"/>
            <a:r>
              <a:rPr kumimoji="1" lang="ja-JP" altLang="en-US" sz="1600" b="1" dirty="0">
                <a:ea typeface="ＭＳ ゴシック" pitchFamily="49" charset="-128"/>
              </a:rPr>
              <a:t>装着時　誤</a:t>
            </a:r>
            <a:r>
              <a:rPr lang="ja-JP" altLang="en-US" sz="1600" b="1" dirty="0">
                <a:ea typeface="ＭＳ ゴシック" pitchFamily="49" charset="-128"/>
              </a:rPr>
              <a:t>動作</a:t>
            </a:r>
            <a:r>
              <a:rPr kumimoji="1" lang="ja-JP" altLang="en-US" sz="1600" b="1" dirty="0">
                <a:ea typeface="ＭＳ ゴシック" pitchFamily="49" charset="-128"/>
              </a:rPr>
              <a:t>防止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CAB5C303-7C87-4017-A5CE-A3E351FF19A3}"/>
              </a:ext>
            </a:extLst>
          </p:cNvPr>
          <p:cNvSpPr/>
          <p:nvPr/>
        </p:nvSpPr>
        <p:spPr bwMode="auto">
          <a:xfrm>
            <a:off x="4294138" y="8208114"/>
            <a:ext cx="2114600" cy="290508"/>
          </a:xfrm>
          <a:prstGeom prst="roundRect">
            <a:avLst/>
          </a:prstGeom>
          <a:noFill/>
          <a:ln w="19050">
            <a:solidFill>
              <a:srgbClr val="00A0A5"/>
            </a:solidFill>
            <a:round/>
            <a:headEnd/>
            <a:tailEnd/>
          </a:ln>
        </p:spPr>
        <p:txBody>
          <a:bodyPr wrap="none" lIns="98722" tIns="49362" rIns="98722" bIns="49362" rtlCol="0" anchor="ctr"/>
          <a:lstStyle/>
          <a:p>
            <a:pPr algn="ctr" defTabSz="987425"/>
            <a:r>
              <a:rPr lang="ja-JP" altLang="en-US" sz="1600" b="1" dirty="0">
                <a:ea typeface="ＭＳ ゴシック" pitchFamily="49" charset="-128"/>
              </a:rPr>
              <a:t>緊急時の取り扱い</a:t>
            </a:r>
            <a:endParaRPr kumimoji="1" lang="ja-JP" altLang="en-US" sz="1600" b="1" dirty="0">
              <a:ea typeface="ＭＳ ゴシック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D9012E-EFB1-4BE1-8FDC-9AD4A9949B79}"/>
              </a:ext>
            </a:extLst>
          </p:cNvPr>
          <p:cNvSpPr txBox="1"/>
          <p:nvPr/>
        </p:nvSpPr>
        <p:spPr bwMode="auto">
          <a:xfrm>
            <a:off x="1040373" y="8594114"/>
            <a:ext cx="2119826" cy="54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722" tIns="49362" rIns="98722" bIns="49362" rtlCol="0" anchor="ctr" anchorCtr="1">
            <a:spAutoFit/>
          </a:bodyPr>
          <a:lstStyle/>
          <a:p>
            <a:pPr defTabSz="987425">
              <a:lnSpc>
                <a:spcPct val="80000"/>
              </a:lnSpc>
            </a:pPr>
            <a:r>
              <a:rPr kumimoji="1" lang="ja-JP" altLang="en-US" sz="1800" b="1" dirty="0">
                <a:solidFill>
                  <a:srgbClr val="FF0000"/>
                </a:solidFill>
                <a:ea typeface="ＭＳ ゴシック" pitchFamily="49" charset="-128"/>
              </a:rPr>
              <a:t>実用新案登録済</a:t>
            </a:r>
            <a:endParaRPr kumimoji="1" lang="en-US" altLang="ja-JP" sz="1800" b="1" dirty="0">
              <a:solidFill>
                <a:srgbClr val="FF0000"/>
              </a:solidFill>
              <a:ea typeface="ＭＳ ゴシック" pitchFamily="49" charset="-128"/>
            </a:endParaRPr>
          </a:p>
          <a:p>
            <a:pPr defTabSz="987425">
              <a:lnSpc>
                <a:spcPct val="80000"/>
              </a:lnSpc>
            </a:pPr>
            <a:r>
              <a:rPr lang="ja-JP" altLang="en-US" sz="1800" b="1" dirty="0">
                <a:solidFill>
                  <a:srgbClr val="FF0000"/>
                </a:solidFill>
                <a:ea typeface="ＭＳ ゴシック" pitchFamily="49" charset="-128"/>
              </a:rPr>
              <a:t>登録第</a:t>
            </a:r>
            <a:r>
              <a:rPr lang="en-US" altLang="ja-JP" sz="1800" b="1" dirty="0">
                <a:solidFill>
                  <a:srgbClr val="FF0000"/>
                </a:solidFill>
                <a:ea typeface="ＭＳ ゴシック" pitchFamily="49" charset="-128"/>
              </a:rPr>
              <a:t>3219342</a:t>
            </a:r>
            <a:r>
              <a:rPr lang="ja-JP" altLang="en-US" sz="1800" b="1" dirty="0">
                <a:solidFill>
                  <a:srgbClr val="FF0000"/>
                </a:solidFill>
                <a:ea typeface="ＭＳ ゴシック" pitchFamily="49" charset="-128"/>
              </a:rPr>
              <a:t>号</a:t>
            </a:r>
            <a:endParaRPr kumimoji="1" lang="ja-JP" altLang="en-US" sz="1800" b="1" dirty="0">
              <a:solidFill>
                <a:srgbClr val="FF0000"/>
              </a:solidFill>
              <a:ea typeface="ＭＳ ゴシック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44656AB-3013-43FC-8786-CF3165961C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9" y="6304713"/>
            <a:ext cx="2225639" cy="180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6" y="9282428"/>
            <a:ext cx="2268000" cy="380113"/>
          </a:xfrm>
          <a:prstGeom prst="rect">
            <a:avLst/>
          </a:prstGeom>
        </p:spPr>
      </p:pic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108529" y="9670954"/>
            <a:ext cx="2635937" cy="48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722" tIns="49362" rIns="98722" bIns="49362">
            <a:spAutoFit/>
          </a:bodyPr>
          <a:lstStyle/>
          <a:p>
            <a:pPr defTabSz="987425">
              <a:lnSpc>
                <a:spcPct val="70000"/>
              </a:lnSpc>
              <a:spcBef>
                <a:spcPct val="50000"/>
              </a:spcBef>
            </a:pPr>
            <a:r>
              <a:rPr lang="ja-JP" altLang="en-US" sz="900" dirty="0"/>
              <a:t>〒</a:t>
            </a:r>
            <a:r>
              <a:rPr lang="en-US" altLang="ja-JP" sz="900" dirty="0"/>
              <a:t>110-8706</a:t>
            </a:r>
            <a:r>
              <a:rPr lang="ja-JP" altLang="en-US" sz="900" dirty="0"/>
              <a:t>　東京都台東区池之端</a:t>
            </a:r>
            <a:r>
              <a:rPr lang="en-US" altLang="ja-JP" sz="900" dirty="0"/>
              <a:t>1</a:t>
            </a:r>
            <a:r>
              <a:rPr lang="ja-JP" altLang="en-US" sz="900" dirty="0"/>
              <a:t>丁目</a:t>
            </a:r>
            <a:r>
              <a:rPr lang="en-US" altLang="ja-JP" sz="900" dirty="0"/>
              <a:t>2</a:t>
            </a:r>
            <a:r>
              <a:rPr lang="ja-JP" altLang="en-US" sz="900" dirty="0"/>
              <a:t>番</a:t>
            </a:r>
            <a:r>
              <a:rPr lang="en-US" altLang="ja-JP" sz="900" dirty="0"/>
              <a:t>23</a:t>
            </a:r>
            <a:r>
              <a:rPr lang="ja-JP" altLang="en-US" sz="900" dirty="0"/>
              <a:t>号</a:t>
            </a:r>
          </a:p>
          <a:p>
            <a:pPr defTabSz="987425">
              <a:lnSpc>
                <a:spcPts val="300"/>
              </a:lnSpc>
              <a:spcBef>
                <a:spcPct val="50000"/>
              </a:spcBef>
            </a:pPr>
            <a:r>
              <a:rPr lang="ja-JP" altLang="en-US" sz="900" dirty="0"/>
              <a:t>　　　　　　　　　ＮＤＫ第二池之端ビル</a:t>
            </a:r>
            <a:r>
              <a:rPr lang="en-US" altLang="ja-JP" sz="900" dirty="0"/>
              <a:t>5F</a:t>
            </a:r>
            <a:endParaRPr lang="ja-JP" altLang="en-US" sz="900" dirty="0"/>
          </a:p>
          <a:p>
            <a:pPr defTabSz="987425">
              <a:lnSpc>
                <a:spcPct val="70000"/>
              </a:lnSpc>
              <a:spcBef>
                <a:spcPct val="50000"/>
              </a:spcBef>
            </a:pPr>
            <a:r>
              <a:rPr lang="en-US" altLang="ja-JP" sz="900" dirty="0">
                <a:latin typeface="ＭＳ Ｐゴシック" pitchFamily="50" charset="-128"/>
              </a:rPr>
              <a:t>TEL</a:t>
            </a:r>
            <a:r>
              <a:rPr lang="ja-JP" altLang="en-US" sz="900" dirty="0">
                <a:latin typeface="ＭＳ Ｐゴシック" pitchFamily="50" charset="-128"/>
              </a:rPr>
              <a:t>　（</a:t>
            </a:r>
            <a:r>
              <a:rPr lang="en-US" altLang="ja-JP" sz="900" dirty="0">
                <a:latin typeface="ＭＳ Ｐゴシック" pitchFamily="50" charset="-128"/>
              </a:rPr>
              <a:t>03</a:t>
            </a:r>
            <a:r>
              <a:rPr lang="ja-JP" altLang="en-US" sz="900" dirty="0">
                <a:latin typeface="ＭＳ Ｐゴシック" pitchFamily="50" charset="-128"/>
              </a:rPr>
              <a:t>） </a:t>
            </a:r>
            <a:r>
              <a:rPr lang="en-US" altLang="ja-JP" sz="900" dirty="0">
                <a:latin typeface="ＭＳ Ｐゴシック" pitchFamily="50" charset="-128"/>
              </a:rPr>
              <a:t>3822-8634</a:t>
            </a:r>
            <a:r>
              <a:rPr lang="ja-JP" altLang="en-US" sz="900" dirty="0">
                <a:latin typeface="ＭＳ Ｐゴシック" pitchFamily="50" charset="-128"/>
              </a:rPr>
              <a:t> 　</a:t>
            </a:r>
            <a:r>
              <a:rPr lang="en-US" altLang="ja-JP" sz="900" dirty="0">
                <a:latin typeface="ＭＳ Ｐゴシック" pitchFamily="50" charset="-128"/>
              </a:rPr>
              <a:t>FAX</a:t>
            </a:r>
            <a:r>
              <a:rPr lang="ja-JP" altLang="en-US" sz="900" dirty="0">
                <a:latin typeface="ＭＳ Ｐゴシック" pitchFamily="50" charset="-128"/>
              </a:rPr>
              <a:t>　（</a:t>
            </a:r>
            <a:r>
              <a:rPr lang="en-US" altLang="ja-JP" sz="900" dirty="0">
                <a:latin typeface="ＭＳ Ｐゴシック" pitchFamily="50" charset="-128"/>
              </a:rPr>
              <a:t>03</a:t>
            </a:r>
            <a:r>
              <a:rPr lang="ja-JP" altLang="en-US" sz="900" dirty="0">
                <a:latin typeface="ＭＳ Ｐゴシック" pitchFamily="50" charset="-128"/>
              </a:rPr>
              <a:t>） </a:t>
            </a:r>
            <a:r>
              <a:rPr lang="en-US" altLang="ja-JP" sz="900" dirty="0">
                <a:latin typeface="ＭＳ Ｐゴシック" pitchFamily="50" charset="-128"/>
              </a:rPr>
              <a:t>3822-8576</a:t>
            </a:r>
            <a:endParaRPr lang="ja-JP" altLang="en-US" sz="900" dirty="0">
              <a:latin typeface="ＭＳ Ｐゴシック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FF"/>
        </a:solidFill>
        <a:ln w="9525">
          <a:solidFill>
            <a:srgbClr val="3366FF"/>
          </a:solidFill>
          <a:round/>
          <a:headEnd/>
          <a:tailEnd/>
        </a:ln>
      </a:spPr>
      <a:bodyPr wrap="none" lIns="98722" tIns="49362" rIns="98722" bIns="49362" anchor="ctr"/>
      <a:lstStyle>
        <a:defPPr algn="ctr" defTabSz="987425">
          <a:defRPr sz="1700" b="1" dirty="0">
            <a:solidFill>
              <a:schemeClr val="bg1"/>
            </a:solidFill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 bwMode="auto">
        <a:solidFill>
          <a:srgbClr val="0000FF"/>
        </a:solidFill>
        <a:ln w="9525">
          <a:noFill/>
          <a:miter lim="800000"/>
          <a:headEnd/>
          <a:tailEnd/>
        </a:ln>
      </a:spPr>
      <a:bodyPr lIns="98722" tIns="49362" rIns="98722" bIns="49362" anchor="ctr" anchorCtr="1"/>
      <a:lstStyle>
        <a:defPPr defTabSz="987425">
          <a:lnSpc>
            <a:spcPct val="80000"/>
          </a:lnSpc>
          <a:defRPr sz="2600" b="1" dirty="0" smtClean="0">
            <a:solidFill>
              <a:srgbClr val="FFFF00"/>
            </a:solidFill>
            <a:ea typeface="ＭＳ ゴシック" pitchFamily="49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70</Words>
  <Application>Microsoft Office PowerPoint</Application>
  <PresentationFormat>ユーザー設定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ＭＳ Ｐゴシック</vt:lpstr>
      <vt:lpstr>ＭＳ ゴシック</vt:lpstr>
      <vt:lpstr>游ゴシック</vt:lpstr>
      <vt:lpstr>Arial</vt:lpstr>
      <vt:lpstr>標準デザイン</vt:lpstr>
      <vt:lpstr>PowerPoint プレゼンテーション</vt:lpstr>
    </vt:vector>
  </TitlesOfParts>
  <Company>日本電設工業㈱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090097</dc:creator>
  <cp:lastModifiedBy>N　豊田 善行</cp:lastModifiedBy>
  <cp:revision>131</cp:revision>
  <cp:lastPrinted>2019-03-08T06:35:28Z</cp:lastPrinted>
  <dcterms:created xsi:type="dcterms:W3CDTF">2014-04-08T06:34:56Z</dcterms:created>
  <dcterms:modified xsi:type="dcterms:W3CDTF">2019-03-08T07:16:02Z</dcterms:modified>
</cp:coreProperties>
</file>